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18A0DB"/>
    <a:srgbClr val="BC0105"/>
    <a:srgbClr val="4DB1E3"/>
    <a:srgbClr val="DE1E5A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>
        <p:scale>
          <a:sx n="112" d="100"/>
          <a:sy n="112" d="100"/>
        </p:scale>
        <p:origin x="1440" y="144"/>
      </p:cViewPr>
      <p:guideLst>
        <p:guide orient="horz" pos="2160"/>
        <p:guide orient="horz" pos="3997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4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92CFDAE-8727-448F-A9AF-2168703C8D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241119-1E48-4875-9994-766CB9A9C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D5FB77-B615-4D5F-B1D3-D87C49045DAB}" type="datetimeFigureOut">
              <a:rPr lang="en-GB"/>
              <a:pPr>
                <a:defRPr/>
              </a:pPr>
              <a:t>05/07/20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4FD3C7-DD7E-4195-A916-E86E3B68E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051863-ECBB-4A5F-A846-C6995DB3FA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495694-51FA-45D6-973C-A851052BD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63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D917037-136E-446D-9542-186188CECD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F5F0D9C-4D9F-40D2-8346-DA5C82108D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3E3288-25D7-4AC7-8099-826126692833}" type="datetimeFigureOut">
              <a:rPr lang="en-GB"/>
              <a:pPr>
                <a:defRPr/>
              </a:pPr>
              <a:t>05/07/20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4D293C4-DCBB-4BBA-A59A-238F31AC7D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230C843B-5512-4C78-A2B8-BC0690E04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5951F2-58F9-483B-936B-903FD5BCA4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C89169-1CE8-4FAC-A9BE-8C54F2D14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B11E5-C580-4E65-96BA-DFD103810C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E19D383E-BA99-40B1-A824-43D12979C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4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340EF753-3E56-4B8E-B5B1-76C3E923484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3C9A587E-2272-4AAE-84A5-A2EF37D0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3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ADF47EFC-3349-42DD-9B0A-0AA67BF36C5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23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1ECC1C50-7528-4CB4-871D-63A15925A97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01C3C974-0AA0-4598-99FB-6AB085D77FDF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D6B0172-0DC8-4FEA-BC82-059FC90127B8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39C3B10-AA0F-487D-A049-CFBFFCD1CB68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="" xmlns:a16="http://schemas.microsoft.com/office/drawing/2014/main" id="{E83E3961-3659-48DA-8499-7E0383221E3A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94596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FFC2E4C9-DD7E-45F3-AC2C-B33A48A548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6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5163B264-AF00-4B12-AAE3-18B5C07D28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6498D95F-2D2B-46C4-BEEE-D2B357C2B4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D14C4271-F15E-4063-B405-A9DB3608E2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31" y="499808"/>
            <a:ext cx="4812680" cy="5833951"/>
          </a:xfrm>
          <a:prstGeom prst="roundRect">
            <a:avLst>
              <a:gd name="adj" fmla="val 30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20">
            <a:extLst>
              <a:ext uri="{FF2B5EF4-FFF2-40B4-BE49-F238E27FC236}">
                <a16:creationId xmlns="" xmlns:a16="http://schemas.microsoft.com/office/drawing/2014/main" id="{E64CFD6B-086B-4A81-8B9C-6ED6A310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/>
          </a:p>
        </p:txBody>
      </p:sp>
      <p:sp>
        <p:nvSpPr>
          <p:cNvPr id="17412" name="Rectangle 3">
            <a:extLst>
              <a:ext uri="{FF2B5EF4-FFF2-40B4-BE49-F238E27FC236}">
                <a16:creationId xmlns="" xmlns:a16="http://schemas.microsoft.com/office/drawing/2014/main" id="{18F3A344-430D-4B71-9C4E-185D1A4CA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6127750"/>
            <a:ext cx="2984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London Looks(@flickr.com)- granted under creative commons licence – attribution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AC38684-483A-44A7-BE81-D52DC03CE24F}"/>
              </a:ext>
            </a:extLst>
          </p:cNvPr>
          <p:cNvSpPr/>
          <p:nvPr/>
        </p:nvSpPr>
        <p:spPr>
          <a:xfrm>
            <a:off x="2628900" y="4968875"/>
            <a:ext cx="4067175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</a:t>
            </a:r>
            <a:r>
              <a:rPr lang="en-GB" dirty="0" err="1">
                <a:solidFill>
                  <a:srgbClr val="242424"/>
                </a:solidFill>
              </a:rPr>
              <a:t>Stygimoloch</a:t>
            </a:r>
            <a:endParaRPr lang="en-GB" dirty="0">
              <a:solidFill>
                <a:srgbClr val="242424"/>
              </a:solidFill>
            </a:endParaRP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 err="1">
                <a:solidFill>
                  <a:srgbClr val="242424"/>
                </a:solidFill>
              </a:rPr>
              <a:t>Stij-ee-mol-ock</a:t>
            </a:r>
            <a:endParaRPr lang="en-GB" b="1" dirty="0">
              <a:solidFill>
                <a:srgbClr val="24242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F80EF80E-E043-4FD8-9EF0-EF28E86100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173" y="497503"/>
            <a:ext cx="8060077" cy="5824205"/>
          </a:xfrm>
          <a:prstGeom prst="roundRect">
            <a:avLst>
              <a:gd name="adj" fmla="val 253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20">
            <a:extLst>
              <a:ext uri="{FF2B5EF4-FFF2-40B4-BE49-F238E27FC236}">
                <a16:creationId xmlns="" xmlns:a16="http://schemas.microsoft.com/office/drawing/2014/main" id="{CE3CF4A4-1C40-49FA-9F9B-0204A248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/>
          </a:p>
        </p:txBody>
      </p:sp>
      <p:sp>
        <p:nvSpPr>
          <p:cNvPr id="18436" name="Rectangle 3">
            <a:extLst>
              <a:ext uri="{FF2B5EF4-FFF2-40B4-BE49-F238E27FC236}">
                <a16:creationId xmlns="" xmlns:a16="http://schemas.microsoft.com/office/drawing/2014/main" id="{1D4263BA-D355-4893-A28D-B68568BB4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6127750"/>
            <a:ext cx="2997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ubermoogle2006(flickr.com)- granted under creative commons licence – attribution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6F9678A-A032-4BDC-BAB8-0EAD0362E4CB}"/>
              </a:ext>
            </a:extLst>
          </p:cNvPr>
          <p:cNvSpPr/>
          <p:nvPr/>
        </p:nvSpPr>
        <p:spPr>
          <a:xfrm>
            <a:off x="755650" y="4968875"/>
            <a:ext cx="4067175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</a:t>
            </a:r>
            <a:r>
              <a:rPr lang="en-GB" dirty="0" err="1">
                <a:solidFill>
                  <a:srgbClr val="242424"/>
                </a:solidFill>
              </a:rPr>
              <a:t>Ankylosaurus</a:t>
            </a:r>
            <a:endParaRPr lang="en-GB" dirty="0">
              <a:solidFill>
                <a:srgbClr val="242424"/>
              </a:solidFill>
            </a:endParaRP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>
                <a:solidFill>
                  <a:srgbClr val="242424"/>
                </a:solidFill>
              </a:rPr>
              <a:t>An-</a:t>
            </a:r>
            <a:r>
              <a:rPr lang="en-GB" b="1" dirty="0" err="1">
                <a:solidFill>
                  <a:srgbClr val="242424"/>
                </a:solidFill>
              </a:rPr>
              <a:t>kil</a:t>
            </a:r>
            <a:r>
              <a:rPr lang="en-GB" b="1" dirty="0">
                <a:solidFill>
                  <a:srgbClr val="242424"/>
                </a:solidFill>
              </a:rPr>
              <a:t>-o-</a:t>
            </a:r>
            <a:r>
              <a:rPr lang="en-GB" b="1" dirty="0" err="1">
                <a:solidFill>
                  <a:srgbClr val="242424"/>
                </a:solidFill>
              </a:rPr>
              <a:t>sor</a:t>
            </a:r>
            <a:r>
              <a:rPr lang="en-GB" b="1" dirty="0">
                <a:solidFill>
                  <a:srgbClr val="242424"/>
                </a:solidFill>
              </a:rPr>
              <a:t>-us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0DC547A4-C87A-46D1-BB80-6D09E77C1C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521" y="503480"/>
            <a:ext cx="8062729" cy="5818228"/>
          </a:xfrm>
          <a:prstGeom prst="roundRect">
            <a:avLst>
              <a:gd name="adj" fmla="val 24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20">
            <a:extLst>
              <a:ext uri="{FF2B5EF4-FFF2-40B4-BE49-F238E27FC236}">
                <a16:creationId xmlns="" xmlns:a16="http://schemas.microsoft.com/office/drawing/2014/main" id="{38F1EF36-A2E3-466D-B4A2-43C29656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/>
          </a:p>
        </p:txBody>
      </p:sp>
      <p:sp>
        <p:nvSpPr>
          <p:cNvPr id="19460" name="Rectangle 3">
            <a:extLst>
              <a:ext uri="{FF2B5EF4-FFF2-40B4-BE49-F238E27FC236}">
                <a16:creationId xmlns="" xmlns:a16="http://schemas.microsoft.com/office/drawing/2014/main" id="{3BB1A031-F161-4A35-B146-D25EA6097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6127750"/>
            <a:ext cx="2997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ubermoogle2006(flickr.com)- granted under creative commons licence – attribution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C0C3C15-3B0D-47AB-B106-C8216403D874}"/>
              </a:ext>
            </a:extLst>
          </p:cNvPr>
          <p:cNvSpPr/>
          <p:nvPr/>
        </p:nvSpPr>
        <p:spPr>
          <a:xfrm>
            <a:off x="755650" y="4968875"/>
            <a:ext cx="4513263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</a:t>
            </a:r>
            <a:r>
              <a:rPr lang="en-GB" dirty="0" err="1">
                <a:solidFill>
                  <a:srgbClr val="242424"/>
                </a:solidFill>
              </a:rPr>
              <a:t>Pachycephalosaurus</a:t>
            </a:r>
            <a:endParaRPr lang="en-GB" dirty="0">
              <a:solidFill>
                <a:srgbClr val="242424"/>
              </a:solidFill>
            </a:endParaRP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>
                <a:solidFill>
                  <a:srgbClr val="242424"/>
                </a:solidFill>
              </a:rPr>
              <a:t>Pack-</a:t>
            </a:r>
            <a:r>
              <a:rPr lang="en-GB" b="1" dirty="0" err="1">
                <a:solidFill>
                  <a:srgbClr val="242424"/>
                </a:solidFill>
              </a:rPr>
              <a:t>ee</a:t>
            </a:r>
            <a:r>
              <a:rPr lang="en-GB" b="1" dirty="0">
                <a:solidFill>
                  <a:srgbClr val="242424"/>
                </a:solidFill>
              </a:rPr>
              <a:t>-</a:t>
            </a:r>
            <a:r>
              <a:rPr lang="en-GB" b="1" dirty="0" err="1">
                <a:solidFill>
                  <a:srgbClr val="242424"/>
                </a:solidFill>
              </a:rPr>
              <a:t>sef</a:t>
            </a:r>
            <a:r>
              <a:rPr lang="en-GB" b="1" dirty="0">
                <a:solidFill>
                  <a:srgbClr val="242424"/>
                </a:solidFill>
              </a:rPr>
              <a:t>-a-lo-</a:t>
            </a:r>
            <a:r>
              <a:rPr lang="en-GB" b="1" dirty="0" err="1">
                <a:solidFill>
                  <a:srgbClr val="242424"/>
                </a:solidFill>
              </a:rPr>
              <a:t>sor</a:t>
            </a:r>
            <a:r>
              <a:rPr lang="en-GB" b="1" dirty="0">
                <a:solidFill>
                  <a:srgbClr val="242424"/>
                </a:solidFill>
              </a:rPr>
              <a:t>-us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2BE6BA-171A-40FF-AA5D-727FC8C71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549274"/>
            <a:ext cx="7966688" cy="5746751"/>
          </a:xfrm>
          <a:prstGeom prst="roundRect">
            <a:avLst>
              <a:gd name="adj" fmla="val 2507"/>
            </a:avLst>
          </a:prstGeom>
        </p:spPr>
      </p:pic>
      <p:sp>
        <p:nvSpPr>
          <p:cNvPr id="20483" name="Title 20">
            <a:extLst>
              <a:ext uri="{FF2B5EF4-FFF2-40B4-BE49-F238E27FC236}">
                <a16:creationId xmlns="" xmlns:a16="http://schemas.microsoft.com/office/drawing/2014/main" id="{2765A2BF-C6EE-46BE-BB60-D309D46E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9477117-0F13-4C66-B1ED-74109CA66ECC}"/>
              </a:ext>
            </a:extLst>
          </p:cNvPr>
          <p:cNvSpPr/>
          <p:nvPr/>
        </p:nvSpPr>
        <p:spPr>
          <a:xfrm>
            <a:off x="755650" y="4968875"/>
            <a:ext cx="4513263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Triceratops</a:t>
            </a: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>
                <a:solidFill>
                  <a:srgbClr val="242424"/>
                </a:solidFill>
              </a:rPr>
              <a:t>Try-sera-tops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86FF918-79CD-4966-9F01-DE211C87F9A7}"/>
              </a:ext>
            </a:extLst>
          </p:cNvPr>
          <p:cNvSpPr/>
          <p:nvPr/>
        </p:nvSpPr>
        <p:spPr>
          <a:xfrm>
            <a:off x="588656" y="549274"/>
            <a:ext cx="7966688" cy="5746751"/>
          </a:xfrm>
          <a:prstGeom prst="roundRect">
            <a:avLst>
              <a:gd name="adj" fmla="val 236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9477117-0F13-4C66-B1ED-74109CA66ECC}"/>
              </a:ext>
            </a:extLst>
          </p:cNvPr>
          <p:cNvSpPr/>
          <p:nvPr/>
        </p:nvSpPr>
        <p:spPr>
          <a:xfrm>
            <a:off x="755650" y="4968875"/>
            <a:ext cx="4513263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Diplodocus</a:t>
            </a: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>
                <a:solidFill>
                  <a:srgbClr val="242424"/>
                </a:solidFill>
              </a:rPr>
              <a:t>Dip-lo-do-</a:t>
            </a:r>
            <a:r>
              <a:rPr lang="en-GB" b="1" dirty="0" err="1">
                <a:solidFill>
                  <a:srgbClr val="242424"/>
                </a:solidFill>
              </a:rPr>
              <a:t>cus</a:t>
            </a:r>
            <a:endParaRPr lang="en-GB" b="1" dirty="0">
              <a:solidFill>
                <a:srgbClr val="242424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70E6DC6-9E7C-4349-9E44-3B87CBC78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575" y="6127750"/>
            <a:ext cx="29386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</a:t>
            </a:r>
            <a:r>
              <a:rPr lang="en-GB" altLang="en-US" sz="500" dirty="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sabreguy29 </a:t>
            </a:r>
            <a:r>
              <a:rPr lang="en-GB" altLang="en-US" sz="5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427179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9C6743AE-9CE7-4A14-B6D3-C9A8A22217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448" y="478895"/>
            <a:ext cx="8086801" cy="5866343"/>
          </a:xfrm>
          <a:prstGeom prst="roundRect">
            <a:avLst>
              <a:gd name="adj" fmla="val 2181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20">
            <a:extLst>
              <a:ext uri="{FF2B5EF4-FFF2-40B4-BE49-F238E27FC236}">
                <a16:creationId xmlns="" xmlns:a16="http://schemas.microsoft.com/office/drawing/2014/main" id="{F0F47CD5-45CF-4AB2-81B4-33A066AD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2D1D291-3980-439D-9518-72993DF38139}"/>
              </a:ext>
            </a:extLst>
          </p:cNvPr>
          <p:cNvSpPr/>
          <p:nvPr/>
        </p:nvSpPr>
        <p:spPr>
          <a:xfrm>
            <a:off x="755650" y="765175"/>
            <a:ext cx="4067175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Tyrannosaurus Rex</a:t>
            </a: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 err="1">
                <a:solidFill>
                  <a:srgbClr val="242424"/>
                </a:solidFill>
              </a:rPr>
              <a:t>Ti</a:t>
            </a:r>
            <a:r>
              <a:rPr lang="en-GB" b="1" dirty="0">
                <a:solidFill>
                  <a:srgbClr val="242424"/>
                </a:solidFill>
              </a:rPr>
              <a:t>-ran-o-</a:t>
            </a:r>
            <a:r>
              <a:rPr lang="en-GB" b="1" dirty="0" err="1">
                <a:solidFill>
                  <a:srgbClr val="242424"/>
                </a:solidFill>
              </a:rPr>
              <a:t>sor</a:t>
            </a:r>
            <a:r>
              <a:rPr lang="en-GB" b="1" dirty="0">
                <a:solidFill>
                  <a:srgbClr val="242424"/>
                </a:solidFill>
              </a:rPr>
              <a:t>-us Rex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="" xmlns:a16="http://schemas.microsoft.com/office/drawing/2014/main" id="{0CC56231-F863-4E1A-9B2C-15A978773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6127750"/>
            <a:ext cx="3130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Lehigh Valley, PA(@flickr.com) - granted under creative commons licence – attribution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2EB1DDA-179F-4534-9EEB-093BF3DCE4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132" y="486579"/>
            <a:ext cx="8086802" cy="5858659"/>
          </a:xfrm>
          <a:prstGeom prst="roundRect">
            <a:avLst>
              <a:gd name="adj" fmla="val 244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20">
            <a:extLst>
              <a:ext uri="{FF2B5EF4-FFF2-40B4-BE49-F238E27FC236}">
                <a16:creationId xmlns="" xmlns:a16="http://schemas.microsoft.com/office/drawing/2014/main" id="{B4642BC7-86BC-4293-A3E5-F2A1331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E98E41F-3268-4325-8B4F-4C895F8C101A}"/>
              </a:ext>
            </a:extLst>
          </p:cNvPr>
          <p:cNvSpPr/>
          <p:nvPr/>
        </p:nvSpPr>
        <p:spPr>
          <a:xfrm>
            <a:off x="755650" y="765175"/>
            <a:ext cx="4067175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Apatosaurus</a:t>
            </a: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>
                <a:solidFill>
                  <a:srgbClr val="242424"/>
                </a:solidFill>
              </a:rPr>
              <a:t>A-pat-o-</a:t>
            </a:r>
            <a:r>
              <a:rPr lang="en-GB" b="1" dirty="0" err="1">
                <a:solidFill>
                  <a:srgbClr val="242424"/>
                </a:solidFill>
              </a:rPr>
              <a:t>sor</a:t>
            </a:r>
            <a:r>
              <a:rPr lang="en-GB" b="1" dirty="0">
                <a:solidFill>
                  <a:srgbClr val="242424"/>
                </a:solidFill>
              </a:rPr>
              <a:t>-us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="" xmlns:a16="http://schemas.microsoft.com/office/drawing/2014/main" id="{EF9F80BF-536C-4D6F-A805-3F3DFB55B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6127750"/>
            <a:ext cx="29654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Sam Howzit(@flickr.com) - granted under creative commons licence – attribution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EAB8A374-D2A7-467B-B088-25273B717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382" y="518539"/>
            <a:ext cx="8087552" cy="5810853"/>
          </a:xfrm>
          <a:prstGeom prst="roundRect">
            <a:avLst>
              <a:gd name="adj" fmla="val 298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20">
            <a:extLst>
              <a:ext uri="{FF2B5EF4-FFF2-40B4-BE49-F238E27FC236}">
                <a16:creationId xmlns="" xmlns:a16="http://schemas.microsoft.com/office/drawing/2014/main" id="{971211A8-D858-4EED-BCF6-D6BBD762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7AA412F-3357-46FE-B76F-F1B1BAFEA7C7}"/>
              </a:ext>
            </a:extLst>
          </p:cNvPr>
          <p:cNvSpPr/>
          <p:nvPr/>
        </p:nvSpPr>
        <p:spPr>
          <a:xfrm>
            <a:off x="755650" y="765175"/>
            <a:ext cx="4067175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Stegosaurus</a:t>
            </a: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>
                <a:solidFill>
                  <a:srgbClr val="242424"/>
                </a:solidFill>
              </a:rPr>
              <a:t>Steg-o-</a:t>
            </a:r>
            <a:r>
              <a:rPr lang="en-GB" b="1" dirty="0" err="1">
                <a:solidFill>
                  <a:srgbClr val="242424"/>
                </a:solidFill>
              </a:rPr>
              <a:t>sor</a:t>
            </a:r>
            <a:r>
              <a:rPr lang="en-GB" b="1" dirty="0">
                <a:solidFill>
                  <a:srgbClr val="242424"/>
                </a:solidFill>
              </a:rPr>
              <a:t>-us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="" xmlns:a16="http://schemas.microsoft.com/office/drawing/2014/main" id="{AFB5AADB-D097-42D0-A8A0-E8761934B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6127750"/>
            <a:ext cx="3060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ForestForTrees(@flickr.com) - granted under creative commons licence – attribution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CEFA8F5-ED1B-4C41-A3F9-6E1A84B2A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382" y="505517"/>
            <a:ext cx="8079868" cy="5823875"/>
          </a:xfrm>
          <a:prstGeom prst="roundRect">
            <a:avLst>
              <a:gd name="adj" fmla="val 2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20">
            <a:extLst>
              <a:ext uri="{FF2B5EF4-FFF2-40B4-BE49-F238E27FC236}">
                <a16:creationId xmlns="" xmlns:a16="http://schemas.microsoft.com/office/drawing/2014/main" id="{7327C1F2-AEF2-4DBA-9B0A-45EC162F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231D9CE-A218-44B6-BB69-A28C49C7AD45}"/>
              </a:ext>
            </a:extLst>
          </p:cNvPr>
          <p:cNvSpPr/>
          <p:nvPr/>
        </p:nvSpPr>
        <p:spPr>
          <a:xfrm>
            <a:off x="4321175" y="765175"/>
            <a:ext cx="4067175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Plesiosaurus</a:t>
            </a: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 err="1">
                <a:solidFill>
                  <a:srgbClr val="242424"/>
                </a:solidFill>
              </a:rPr>
              <a:t>Plee</a:t>
            </a:r>
            <a:r>
              <a:rPr lang="en-GB" b="1" dirty="0">
                <a:solidFill>
                  <a:srgbClr val="242424"/>
                </a:solidFill>
              </a:rPr>
              <a:t>-see-o-</a:t>
            </a:r>
            <a:r>
              <a:rPr lang="en-GB" b="1" dirty="0" err="1">
                <a:solidFill>
                  <a:srgbClr val="242424"/>
                </a:solidFill>
              </a:rPr>
              <a:t>sor</a:t>
            </a:r>
            <a:r>
              <a:rPr lang="en-GB" b="1" dirty="0">
                <a:solidFill>
                  <a:srgbClr val="242424"/>
                </a:solidFill>
              </a:rPr>
              <a:t>-us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="" xmlns:a16="http://schemas.microsoft.com/office/drawing/2014/main" id="{AE39E3F4-8B90-4584-BC1A-051D19760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6127750"/>
            <a:ext cx="2981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failing_angel(@flickr.com) - granted under creative commons licence – attribution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CF44C254-A6BF-43FD-B54C-00A8F8CDA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382" y="505517"/>
            <a:ext cx="8079868" cy="5823875"/>
          </a:xfrm>
          <a:prstGeom prst="roundRect">
            <a:avLst>
              <a:gd name="adj" fmla="val 341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0">
            <a:extLst>
              <a:ext uri="{FF2B5EF4-FFF2-40B4-BE49-F238E27FC236}">
                <a16:creationId xmlns="" xmlns:a16="http://schemas.microsoft.com/office/drawing/2014/main" id="{E2A690D6-2782-4CA0-8E22-A5221B6A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E37BAC14-0080-49C3-B39B-15ACCF699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6127750"/>
            <a:ext cx="29289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Andrew 94(@flickr.com) - granted under creative commons licence – attribution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6731D66-B7D8-4F5F-A8E1-9662D5A210DE}"/>
              </a:ext>
            </a:extLst>
          </p:cNvPr>
          <p:cNvSpPr/>
          <p:nvPr/>
        </p:nvSpPr>
        <p:spPr>
          <a:xfrm>
            <a:off x="755650" y="765175"/>
            <a:ext cx="4067175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</a:t>
            </a:r>
            <a:r>
              <a:rPr lang="en-GB" dirty="0" err="1">
                <a:solidFill>
                  <a:srgbClr val="242424"/>
                </a:solidFill>
              </a:rPr>
              <a:t>Spinosaurus</a:t>
            </a:r>
            <a:endParaRPr lang="en-GB" dirty="0">
              <a:solidFill>
                <a:srgbClr val="242424"/>
              </a:solidFill>
            </a:endParaRP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>
                <a:solidFill>
                  <a:srgbClr val="242424"/>
                </a:solidFill>
              </a:rPr>
              <a:t>Spine-o-</a:t>
            </a:r>
            <a:r>
              <a:rPr lang="en-GB" b="1" dirty="0" err="1">
                <a:solidFill>
                  <a:srgbClr val="242424"/>
                </a:solidFill>
              </a:rPr>
              <a:t>sor</a:t>
            </a:r>
            <a:r>
              <a:rPr lang="en-GB" b="1" dirty="0">
                <a:solidFill>
                  <a:srgbClr val="242424"/>
                </a:solidFill>
              </a:rPr>
              <a:t>-us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B4FC3CC1-F91F-4ABF-B1B8-776D94EEF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67" y="507863"/>
            <a:ext cx="8072184" cy="5813845"/>
          </a:xfrm>
          <a:prstGeom prst="roundRect">
            <a:avLst>
              <a:gd name="adj" fmla="val 30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20">
            <a:extLst>
              <a:ext uri="{FF2B5EF4-FFF2-40B4-BE49-F238E27FC236}">
                <a16:creationId xmlns="" xmlns:a16="http://schemas.microsoft.com/office/drawing/2014/main" id="{8602F606-B8C3-4778-B818-B69E5320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/>
          </a:p>
        </p:txBody>
      </p:sp>
      <p:sp>
        <p:nvSpPr>
          <p:cNvPr id="14340" name="Rectangle 3">
            <a:extLst>
              <a:ext uri="{FF2B5EF4-FFF2-40B4-BE49-F238E27FC236}">
                <a16:creationId xmlns="" xmlns:a16="http://schemas.microsoft.com/office/drawing/2014/main" id="{D0BC4F08-56BD-4C72-90C8-001DCEF67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5" y="6127750"/>
            <a:ext cx="29432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paukerman(@flickr.com) - granted under creative commons licence – attribution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B19E61A-672E-48C2-A15C-62497EB4FEBB}"/>
              </a:ext>
            </a:extLst>
          </p:cNvPr>
          <p:cNvSpPr/>
          <p:nvPr/>
        </p:nvSpPr>
        <p:spPr>
          <a:xfrm>
            <a:off x="755650" y="4968875"/>
            <a:ext cx="4067175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Pteranodon</a:t>
            </a: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>
                <a:solidFill>
                  <a:srgbClr val="242424"/>
                </a:solidFill>
              </a:rPr>
              <a:t>Ter-an-o-don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AB553DBA-654A-4DDC-865C-A17BFCF55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67" y="492125"/>
            <a:ext cx="8072183" cy="5829584"/>
          </a:xfrm>
          <a:prstGeom prst="roundRect">
            <a:avLst>
              <a:gd name="adj" fmla="val 25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0">
            <a:extLst>
              <a:ext uri="{FF2B5EF4-FFF2-40B4-BE49-F238E27FC236}">
                <a16:creationId xmlns="" xmlns:a16="http://schemas.microsoft.com/office/drawing/2014/main" id="{03FF50F9-30FE-4426-893A-3107F796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/>
          </a:p>
        </p:txBody>
      </p:sp>
      <p:sp>
        <p:nvSpPr>
          <p:cNvPr id="15364" name="Rectangle 3">
            <a:extLst>
              <a:ext uri="{FF2B5EF4-FFF2-40B4-BE49-F238E27FC236}">
                <a16:creationId xmlns="" xmlns:a16="http://schemas.microsoft.com/office/drawing/2014/main" id="{E7089F7F-742A-45E3-A2A2-1FE32857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6127750"/>
            <a:ext cx="3019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A.M. Kuchling(@flickr.com) - granted under creative commons licence – attribution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078918D-A6CD-481B-B10E-4DBE0D44CAE0}"/>
              </a:ext>
            </a:extLst>
          </p:cNvPr>
          <p:cNvSpPr/>
          <p:nvPr/>
        </p:nvSpPr>
        <p:spPr>
          <a:xfrm>
            <a:off x="755650" y="4968875"/>
            <a:ext cx="4067175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</a:t>
            </a:r>
            <a:r>
              <a:rPr lang="en-GB" dirty="0" err="1">
                <a:solidFill>
                  <a:srgbClr val="242424"/>
                </a:solidFill>
              </a:rPr>
              <a:t>Coeliophysis</a:t>
            </a:r>
            <a:endParaRPr lang="en-GB" dirty="0">
              <a:solidFill>
                <a:srgbClr val="242424"/>
              </a:solidFill>
            </a:endParaRP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>
                <a:solidFill>
                  <a:srgbClr val="242424"/>
                </a:solidFill>
              </a:rPr>
              <a:t>See-lo-fi-sis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03F71A7-F4AE-4851-9F64-8997BC07DB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750" y="492125"/>
            <a:ext cx="8064500" cy="5829584"/>
          </a:xfrm>
          <a:prstGeom prst="roundRect">
            <a:avLst>
              <a:gd name="adj" fmla="val 275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20">
            <a:extLst>
              <a:ext uri="{FF2B5EF4-FFF2-40B4-BE49-F238E27FC236}">
                <a16:creationId xmlns="" xmlns:a16="http://schemas.microsoft.com/office/drawing/2014/main" id="{70A43BFF-26D5-4838-8D2B-E713EE87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endParaRPr lang="en-GB" altLang="en-US" sz="3600"/>
          </a:p>
        </p:txBody>
      </p:sp>
      <p:sp>
        <p:nvSpPr>
          <p:cNvPr id="16388" name="Rectangle 3">
            <a:extLst>
              <a:ext uri="{FF2B5EF4-FFF2-40B4-BE49-F238E27FC236}">
                <a16:creationId xmlns="" xmlns:a16="http://schemas.microsoft.com/office/drawing/2014/main" id="{2200C6E4-DE72-4FB4-A5D7-F797D0156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6127750"/>
            <a:ext cx="26828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Wikipedia.com- granted under creative commons licence – attribution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C97F874-C39D-415D-9436-CDD176FD48D1}"/>
              </a:ext>
            </a:extLst>
          </p:cNvPr>
          <p:cNvSpPr/>
          <p:nvPr/>
        </p:nvSpPr>
        <p:spPr>
          <a:xfrm>
            <a:off x="755650" y="4968875"/>
            <a:ext cx="4067175" cy="1123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Name: </a:t>
            </a:r>
            <a:r>
              <a:rPr lang="en-GB" dirty="0" err="1">
                <a:solidFill>
                  <a:srgbClr val="242424"/>
                </a:solidFill>
              </a:rPr>
              <a:t>Parasaurolophus</a:t>
            </a:r>
            <a:endParaRPr lang="en-GB" dirty="0">
              <a:solidFill>
                <a:srgbClr val="242424"/>
              </a:solidFill>
            </a:endParaRPr>
          </a:p>
          <a:p>
            <a:pPr marL="108000" eaLnBrk="1" fontAlgn="auto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242424"/>
                </a:solidFill>
              </a:rPr>
              <a:t>Pronunciation: </a:t>
            </a:r>
            <a:r>
              <a:rPr lang="en-GB" b="1" dirty="0">
                <a:solidFill>
                  <a:srgbClr val="242424"/>
                </a:solidFill>
              </a:rPr>
              <a:t>Pa-</a:t>
            </a:r>
            <a:r>
              <a:rPr lang="en-GB" b="1" dirty="0" err="1">
                <a:solidFill>
                  <a:srgbClr val="242424"/>
                </a:solidFill>
              </a:rPr>
              <a:t>ra</a:t>
            </a:r>
            <a:r>
              <a:rPr lang="en-GB" b="1" dirty="0">
                <a:solidFill>
                  <a:srgbClr val="242424"/>
                </a:solidFill>
              </a:rPr>
              <a:t>-</a:t>
            </a:r>
            <a:r>
              <a:rPr lang="en-GB" b="1" dirty="0" err="1">
                <a:solidFill>
                  <a:srgbClr val="242424"/>
                </a:solidFill>
              </a:rPr>
              <a:t>sor</a:t>
            </a:r>
            <a:r>
              <a:rPr lang="en-GB" b="1" dirty="0">
                <a:solidFill>
                  <a:srgbClr val="242424"/>
                </a:solidFill>
              </a:rPr>
              <a:t>-</a:t>
            </a:r>
            <a:r>
              <a:rPr lang="en-GB" b="1" dirty="0" err="1">
                <a:solidFill>
                  <a:srgbClr val="242424"/>
                </a:solidFill>
              </a:rPr>
              <a:t>ol</a:t>
            </a:r>
            <a:r>
              <a:rPr lang="en-GB" b="1" dirty="0">
                <a:solidFill>
                  <a:srgbClr val="242424"/>
                </a:solidFill>
              </a:rPr>
              <a:t>-o-</a:t>
            </a:r>
            <a:r>
              <a:rPr lang="en-GB" b="1" dirty="0" err="1">
                <a:solidFill>
                  <a:srgbClr val="242424"/>
                </a:solidFill>
              </a:rPr>
              <a:t>fus</a:t>
            </a:r>
            <a:endParaRPr lang="en-GB" b="1" dirty="0">
              <a:solidFill>
                <a:srgbClr val="24242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373</Words>
  <Application>Microsoft Macintosh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</vt:lpstr>
      <vt:lpstr>W</vt:lpstr>
      <vt:lpstr>W</vt:lpstr>
      <vt:lpstr>W</vt:lpstr>
      <vt:lpstr>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Tess Vaughan</cp:lastModifiedBy>
  <cp:revision>141</cp:revision>
  <dcterms:created xsi:type="dcterms:W3CDTF">2014-10-01T16:09:27Z</dcterms:created>
  <dcterms:modified xsi:type="dcterms:W3CDTF">2020-07-05T15:07:33Z</dcterms:modified>
</cp:coreProperties>
</file>