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7"/>
  </p:notesMasterIdLst>
  <p:handoutMasterIdLst>
    <p:handoutMasterId r:id="rId18"/>
  </p:handoutMasterIdLst>
  <p:sldIdLst>
    <p:sldId id="287" r:id="rId3"/>
    <p:sldId id="261" r:id="rId4"/>
    <p:sldId id="267" r:id="rId5"/>
    <p:sldId id="263" r:id="rId6"/>
    <p:sldId id="291" r:id="rId7"/>
    <p:sldId id="302" r:id="rId8"/>
    <p:sldId id="344" r:id="rId9"/>
    <p:sldId id="345" r:id="rId10"/>
    <p:sldId id="346" r:id="rId11"/>
    <p:sldId id="332" r:id="rId12"/>
    <p:sldId id="333" r:id="rId13"/>
    <p:sldId id="335" r:id="rId14"/>
    <p:sldId id="343" r:id="rId15"/>
    <p:sldId id="289" r:id="rId16"/>
  </p:sldIdLst>
  <p:sldSz cx="9144000" cy="6858000" type="screen4x3"/>
  <p:notesSz cx="6858000" cy="9144000"/>
  <p:embeddedFontLst>
    <p:embeddedFont>
      <p:font typeface="Sassoon Infant Rg" panose="02000503030000020003" charset="0"/>
      <p:regular r:id="rId19"/>
      <p:bold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Tuffy-TTF" panose="020B0603060100000000" charset="0"/>
      <p:regular r:id="rId24"/>
      <p:bold r:id="rId25"/>
      <p:italic r:id="rId26"/>
      <p:boldItalic r:id="rId27"/>
    </p:embeddedFont>
    <p:embeddedFont>
      <p:font typeface="Tuffy" panose="020B0603060100000000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2F2F2"/>
    <a:srgbClr val="0079C2"/>
    <a:srgbClr val="E9F1FC"/>
    <a:srgbClr val="699327"/>
    <a:srgbClr val="14B4E4"/>
    <a:srgbClr val="C1CBF7"/>
    <a:srgbClr val="86CCCE"/>
    <a:srgbClr val="AD8CC0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692" y="76"/>
      </p:cViewPr>
      <p:guideLst>
        <p:guide orient="horz" pos="2160"/>
        <p:guide pos="2880"/>
        <p:guide pos="317"/>
        <p:guide orient="horz" pos="3997"/>
        <p:guide pos="5443"/>
        <p:guide orient="horz" pos="1842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04E6-4D72-4F41-B85B-2664011F9AC3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4130-2570-4BD6-877D-4E4602F03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atch.mit.edu/projects/57807144/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Using Operators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0CD08E4-3E50-4E69-B8AA-641256B4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55"/>
          <a:stretch/>
        </p:blipFill>
        <p:spPr>
          <a:xfrm>
            <a:off x="5864229" y="1359554"/>
            <a:ext cx="2114357" cy="4733271"/>
          </a:xfrm>
          <a:prstGeom prst="rect">
            <a:avLst/>
          </a:prstGeom>
          <a:ln>
            <a:solidFill>
              <a:srgbClr val="B2B2B2"/>
            </a:solidFill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458A84B-3BB3-4190-B14E-2F3015378A3B}"/>
              </a:ext>
            </a:extLst>
          </p:cNvPr>
          <p:cNvGrpSpPr/>
          <p:nvPr/>
        </p:nvGrpSpPr>
        <p:grpSpPr>
          <a:xfrm>
            <a:off x="387350" y="1538672"/>
            <a:ext cx="5341097" cy="507600"/>
            <a:chOff x="387350" y="1696476"/>
            <a:chExt cx="5341097" cy="5076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3A54A0-99BF-4593-8B6A-F6D5B3B2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5090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Look at the tab for Operators.</a:t>
              </a:r>
            </a:p>
          </p:txBody>
        </p:sp>
        <p:grpSp>
          <p:nvGrpSpPr>
            <p:cNvPr id="39" name="Group 5">
              <a:extLst>
                <a:ext uri="{FF2B5EF4-FFF2-40B4-BE49-F238E27FC236}">
                  <a16:creationId xmlns:a16="http://schemas.microsoft.com/office/drawing/2014/main" id="{F66F26CA-75BA-43F2-A7F5-E66B2A6A5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6"/>
              <a:ext cx="177800" cy="507600"/>
              <a:chOff x="387350" y="4508362"/>
              <a:chExt cx="177800" cy="50740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3F26E86-873A-4DDC-93AF-73D2EAB582AF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0740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2717901-6F07-4DB0-B511-B4745AB15DCC}"/>
                  </a:ext>
                </a:extLst>
              </p:cNvPr>
              <p:cNvSpPr/>
              <p:nvPr/>
            </p:nvSpPr>
            <p:spPr bwMode="auto">
              <a:xfrm>
                <a:off x="387350" y="47000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4F4C23-246C-448E-A66C-5A744A297958}"/>
              </a:ext>
            </a:extLst>
          </p:cNvPr>
          <p:cNvGrpSpPr/>
          <p:nvPr/>
        </p:nvGrpSpPr>
        <p:grpSpPr>
          <a:xfrm>
            <a:off x="387350" y="2290175"/>
            <a:ext cx="4352290" cy="686526"/>
            <a:chOff x="387350" y="1703909"/>
            <a:chExt cx="4352290" cy="68652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46138B-CBA4-403C-A90B-7D0B66AA2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41014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These include logic terms such as ‘and’, ‘or’ and ‘not’.</a:t>
              </a:r>
            </a:p>
          </p:txBody>
        </p:sp>
        <p:grpSp>
          <p:nvGrpSpPr>
            <p:cNvPr id="44" name="Group 5">
              <a:extLst>
                <a:ext uri="{FF2B5EF4-FFF2-40B4-BE49-F238E27FC236}">
                  <a16:creationId xmlns:a16="http://schemas.microsoft.com/office/drawing/2014/main" id="{46D2BD16-5C47-4C00-824B-B944D02D8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03909"/>
              <a:ext cx="177800" cy="675616"/>
              <a:chOff x="387350" y="4515791"/>
              <a:chExt cx="177800" cy="6753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34E505E-2162-4C00-83F7-A31BA0F1FB2D}"/>
                  </a:ext>
                </a:extLst>
              </p:cNvPr>
              <p:cNvSpPr/>
              <p:nvPr/>
            </p:nvSpPr>
            <p:spPr bwMode="auto">
              <a:xfrm>
                <a:off x="493713" y="4515791"/>
                <a:ext cx="71437" cy="67536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FA4B4FE-246D-4A15-A7C9-3A104D7757A1}"/>
                  </a:ext>
                </a:extLst>
              </p:cNvPr>
              <p:cNvSpPr/>
              <p:nvPr/>
            </p:nvSpPr>
            <p:spPr bwMode="auto">
              <a:xfrm>
                <a:off x="387350" y="479145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423783-C7A1-4899-877B-61235FE67ECF}"/>
              </a:ext>
            </a:extLst>
          </p:cNvPr>
          <p:cNvGrpSpPr/>
          <p:nvPr/>
        </p:nvGrpSpPr>
        <p:grpSpPr>
          <a:xfrm>
            <a:off x="387350" y="3212195"/>
            <a:ext cx="4542790" cy="686526"/>
            <a:chOff x="387350" y="1703909"/>
            <a:chExt cx="4542790" cy="68652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D67F8-90E4-4E3C-B606-4EC32AA3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42919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Two events or sensors can be combined in one statement using ‘and’/‘or’.</a:t>
              </a:r>
            </a:p>
          </p:txBody>
        </p:sp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id="{CC60DFA9-CFCF-48BF-A842-43A089F53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03909"/>
              <a:ext cx="177800" cy="675616"/>
              <a:chOff x="387350" y="4515791"/>
              <a:chExt cx="177800" cy="67536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34764B-F2AD-4393-987E-DC0AB502D54E}"/>
                  </a:ext>
                </a:extLst>
              </p:cNvPr>
              <p:cNvSpPr/>
              <p:nvPr/>
            </p:nvSpPr>
            <p:spPr bwMode="auto">
              <a:xfrm>
                <a:off x="493713" y="4515791"/>
                <a:ext cx="71437" cy="67536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3A60166-6781-4212-8563-A62D4B75BA34}"/>
                  </a:ext>
                </a:extLst>
              </p:cNvPr>
              <p:cNvSpPr/>
              <p:nvPr/>
            </p:nvSpPr>
            <p:spPr bwMode="auto">
              <a:xfrm>
                <a:off x="387350" y="479145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7C64E9B-7CCC-48F3-BD44-77EE4F6E3D54}"/>
              </a:ext>
            </a:extLst>
          </p:cNvPr>
          <p:cNvGrpSpPr/>
          <p:nvPr/>
        </p:nvGrpSpPr>
        <p:grpSpPr>
          <a:xfrm>
            <a:off x="387350" y="4134215"/>
            <a:ext cx="4992370" cy="686526"/>
            <a:chOff x="387350" y="1703909"/>
            <a:chExt cx="4992370" cy="68652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DACF7FF-6FA0-470E-983B-D3C60506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47415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The opposite of an event or sensor can be achieved using ‘not’.</a:t>
              </a:r>
            </a:p>
          </p:txBody>
        </p:sp>
        <p:grpSp>
          <p:nvGrpSpPr>
            <p:cNvPr id="79" name="Group 5">
              <a:extLst>
                <a:ext uri="{FF2B5EF4-FFF2-40B4-BE49-F238E27FC236}">
                  <a16:creationId xmlns:a16="http://schemas.microsoft.com/office/drawing/2014/main" id="{EE287AD0-2758-4461-9544-CA54FF0F6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03909"/>
              <a:ext cx="177800" cy="675616"/>
              <a:chOff x="387350" y="4515791"/>
              <a:chExt cx="177800" cy="675362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7C2BF73-DA3C-43B5-A299-12182FF00525}"/>
                  </a:ext>
                </a:extLst>
              </p:cNvPr>
              <p:cNvSpPr/>
              <p:nvPr/>
            </p:nvSpPr>
            <p:spPr bwMode="auto">
              <a:xfrm>
                <a:off x="493713" y="4515791"/>
                <a:ext cx="71437" cy="67536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D594B72-114F-4A1A-B16F-97A4F68D4C84}"/>
                  </a:ext>
                </a:extLst>
              </p:cNvPr>
              <p:cNvSpPr/>
              <p:nvPr/>
            </p:nvSpPr>
            <p:spPr bwMode="auto">
              <a:xfrm>
                <a:off x="387350" y="479145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260C58-5C3E-40CA-A3C2-052BD151EB0D}"/>
              </a:ext>
            </a:extLst>
          </p:cNvPr>
          <p:cNvGrpSpPr/>
          <p:nvPr/>
        </p:nvGrpSpPr>
        <p:grpSpPr>
          <a:xfrm>
            <a:off x="387350" y="5109575"/>
            <a:ext cx="5320030" cy="686526"/>
            <a:chOff x="387350" y="1703909"/>
            <a:chExt cx="5320030" cy="68652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2A0401F-6675-4B1D-988E-341EF0705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50692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them out if you think they would be useful in your code.</a:t>
              </a:r>
            </a:p>
          </p:txBody>
        </p:sp>
        <p:grpSp>
          <p:nvGrpSpPr>
            <p:cNvPr id="84" name="Group 5">
              <a:extLst>
                <a:ext uri="{FF2B5EF4-FFF2-40B4-BE49-F238E27FC236}">
                  <a16:creationId xmlns:a16="http://schemas.microsoft.com/office/drawing/2014/main" id="{3C8FE7FD-B508-45B0-AA2B-D8DB76A7C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03909"/>
              <a:ext cx="177800" cy="675616"/>
              <a:chOff x="387350" y="4515791"/>
              <a:chExt cx="177800" cy="675362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6B84189-ACEC-4AD3-B5DA-F6394F5E4094}"/>
                  </a:ext>
                </a:extLst>
              </p:cNvPr>
              <p:cNvSpPr/>
              <p:nvPr/>
            </p:nvSpPr>
            <p:spPr bwMode="auto">
              <a:xfrm>
                <a:off x="493713" y="4515791"/>
                <a:ext cx="71437" cy="67536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D7A09B2-356A-4F5B-9890-30A4772BD1FF}"/>
                  </a:ext>
                </a:extLst>
              </p:cNvPr>
              <p:cNvSpPr/>
              <p:nvPr/>
            </p:nvSpPr>
            <p:spPr bwMode="auto">
              <a:xfrm>
                <a:off x="387350" y="479145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7DA4938-6F48-4C69-8EC1-3B1CF251E3AC}"/>
              </a:ext>
            </a:extLst>
          </p:cNvPr>
          <p:cNvCxnSpPr>
            <a:cxnSpLocks/>
          </p:cNvCxnSpPr>
          <p:nvPr/>
        </p:nvCxnSpPr>
        <p:spPr>
          <a:xfrm>
            <a:off x="4641849" y="2932114"/>
            <a:ext cx="1821815" cy="2044700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A5C7D1-B581-45AA-BDB8-3E90EF7E838F}"/>
              </a:ext>
            </a:extLst>
          </p:cNvPr>
          <p:cNvCxnSpPr>
            <a:cxnSpLocks/>
          </p:cNvCxnSpPr>
          <p:nvPr/>
        </p:nvCxnSpPr>
        <p:spPr>
          <a:xfrm rot="16200000">
            <a:off x="2706286" y="991964"/>
            <a:ext cx="0" cy="3894902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5D6B6D5-5963-4191-A70B-A530B5C31424}"/>
              </a:ext>
            </a:extLst>
          </p:cNvPr>
          <p:cNvSpPr/>
          <p:nvPr/>
        </p:nvSpPr>
        <p:spPr>
          <a:xfrm>
            <a:off x="6393180" y="5006340"/>
            <a:ext cx="1089660" cy="990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Try It Yourself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595383"/>
            <a:ext cx="3794125" cy="964842"/>
            <a:chOff x="387350" y="2309755"/>
            <a:chExt cx="3794125" cy="96484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54329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Use the </a:t>
              </a:r>
              <a:r>
                <a:rPr lang="en-GB" altLang="en-US" b="1" dirty="0"/>
                <a:t>Splat Game Activity Sheet </a:t>
              </a:r>
              <a:r>
                <a:rPr lang="en-GB" altLang="en-US" dirty="0"/>
                <a:t>to try writing and developing your own code. 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09755"/>
              <a:ext cx="177800" cy="964842"/>
              <a:chOff x="387350" y="4538923"/>
              <a:chExt cx="177800" cy="96447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38923"/>
                <a:ext cx="71437" cy="96447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95539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2981473"/>
            <a:ext cx="3575050" cy="1488318"/>
            <a:chOff x="387350" y="2315818"/>
            <a:chExt cx="3575050" cy="14883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32422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Each person’s individual solution might be different – there’s not just one ‘right way’ of doing it so try things out, then edit and improve.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15818"/>
              <a:ext cx="177800" cy="1463597"/>
              <a:chOff x="387350" y="4544978"/>
              <a:chExt cx="177800" cy="146304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44978"/>
                <a:ext cx="71437" cy="146304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5228654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AB0F9FF-B753-4A82-A4E4-7C5431BE3E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1619251"/>
            <a:ext cx="3220031" cy="4552950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02CF3-A8AB-4D3E-A3C5-AE811E24B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322" y="1619251"/>
            <a:ext cx="3220031" cy="4552950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1FA67-1529-42D2-A8F0-568566814C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69" y="1619251"/>
            <a:ext cx="3220031" cy="4552950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Play the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398498"/>
            <a:ext cx="4328085" cy="744751"/>
            <a:chOff x="387350" y="2279152"/>
            <a:chExt cx="4328085" cy="7447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077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Compare games and coding solutions with other children in the class.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2"/>
              <a:ext cx="177800" cy="744751"/>
              <a:chOff x="387350" y="4508362"/>
              <a:chExt cx="177800" cy="7444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4447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225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87184"/>
            <a:ext cx="4184650" cy="791039"/>
            <a:chOff x="387350" y="2279187"/>
            <a:chExt cx="4184650" cy="791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out each other’s games to see if they act as expected.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58FA7-C6D9-45B3-8A74-1D5693C951B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59990"/>
            <a:ext cx="7905003" cy="621235"/>
            <a:chOff x="387350" y="2957513"/>
            <a:chExt cx="7905003" cy="62123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7A89D3DC-A2D9-4E78-9C9D-D46012D8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5816226" cy="621235"/>
              <a:chOff x="387350" y="2957513"/>
              <a:chExt cx="5816226" cy="6212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F36929-556D-45C1-AC77-4D7FBAFBF399}"/>
                  </a:ext>
                </a:extLst>
              </p:cNvPr>
              <p:cNvSpPr/>
              <p:nvPr/>
            </p:nvSpPr>
            <p:spPr>
              <a:xfrm>
                <a:off x="493713" y="2957513"/>
                <a:ext cx="5709863" cy="6212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F85D12-767F-4108-804B-F26919D61789}"/>
                  </a:ext>
                </a:extLst>
              </p:cNvPr>
              <p:cNvSpPr/>
              <p:nvPr/>
            </p:nvSpPr>
            <p:spPr>
              <a:xfrm>
                <a:off x="387350" y="321173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E3F9A20-B3A2-4E0A-9A29-439613159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Make sure you have saved your file ‘Splat Game’.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243023-AEA4-4CA5-AF81-615DFB8C9F3E}"/>
              </a:ext>
            </a:extLst>
          </p:cNvPr>
          <p:cNvGrpSpPr/>
          <p:nvPr/>
        </p:nvGrpSpPr>
        <p:grpSpPr>
          <a:xfrm>
            <a:off x="387350" y="4454881"/>
            <a:ext cx="4184650" cy="470974"/>
            <a:chOff x="387350" y="2279188"/>
            <a:chExt cx="4184650" cy="4709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FFFD38-5BEB-46FE-A11F-3BBEF776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the code.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A1C811F9-4C2C-4847-B18B-27C8D38E9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8"/>
              <a:ext cx="177800" cy="470974"/>
              <a:chOff x="387350" y="4508362"/>
              <a:chExt cx="177800" cy="47079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96EAF5-3579-4388-929E-E6A66E85D137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47079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80837C-D9DC-4435-A954-C02DDE86201E}"/>
                  </a:ext>
                </a:extLst>
              </p:cNvPr>
              <p:cNvSpPr/>
              <p:nvPr/>
            </p:nvSpPr>
            <p:spPr bwMode="auto">
              <a:xfrm>
                <a:off x="387350" y="468688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8383A5-350A-4072-A444-D0366447F6CC}"/>
              </a:ext>
            </a:extLst>
          </p:cNvPr>
          <p:cNvGrpSpPr/>
          <p:nvPr/>
        </p:nvGrpSpPr>
        <p:grpSpPr>
          <a:xfrm>
            <a:off x="387350" y="5196059"/>
            <a:ext cx="4504690" cy="791039"/>
            <a:chOff x="387350" y="2279187"/>
            <a:chExt cx="4504690" cy="7910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E64FED-4D9B-44D2-AE11-88B6B839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42538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suggest the possible next steps for this game?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42BD57D-423A-4B87-B0D2-30A3F1DDF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6A4BAC-E5A7-442E-8B38-3923DD14906B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4B2E3C9-E440-49A1-9583-112C7CA89DB5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11C8B5-217D-4C77-A1C1-AE6B0325D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82" y="1347507"/>
            <a:ext cx="3971589" cy="47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create an original animated game with a specific goal.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create appropriate backdrops and sprites.</a:t>
            </a:r>
          </a:p>
          <a:p>
            <a:r>
              <a:rPr lang="en-GB" dirty="0">
                <a:latin typeface="Twinkl" pitchFamily="2" charset="0"/>
              </a:rPr>
              <a:t>I can plan sequences of instructions (an algorithm).</a:t>
            </a:r>
          </a:p>
          <a:p>
            <a:r>
              <a:rPr lang="en-GB" dirty="0">
                <a:latin typeface="Twinkl" pitchFamily="2" charset="0"/>
              </a:rPr>
              <a:t>I can translate logical instructions into coding language (blocks).</a:t>
            </a:r>
          </a:p>
          <a:p>
            <a:r>
              <a:rPr lang="en-GB" dirty="0">
                <a:latin typeface="Twinkl" pitchFamily="2" charset="0"/>
              </a:rPr>
              <a:t>I can test for errors and debug a code.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07310-A6F0-4707-8AC9-9515DFADB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0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Scratch Developing Games | Splat Game | Lesson 4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Scratch Developing Games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create an original animated game with a specific goal.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create appropriate backdrops and sprites.</a:t>
            </a:r>
          </a:p>
          <a:p>
            <a:r>
              <a:rPr lang="en-GB" dirty="0">
                <a:latin typeface="Twinkl" pitchFamily="2" charset="0"/>
              </a:rPr>
              <a:t>I can plan sequences of instructions (an algorithm).</a:t>
            </a:r>
          </a:p>
          <a:p>
            <a:r>
              <a:rPr lang="en-GB" dirty="0">
                <a:latin typeface="Twinkl" pitchFamily="2" charset="0"/>
              </a:rPr>
              <a:t>I can translate logical instructions into coding language (blocks).</a:t>
            </a:r>
          </a:p>
          <a:p>
            <a:r>
              <a:rPr lang="en-GB" dirty="0">
                <a:latin typeface="Twinkl" pitchFamily="2" charset="0"/>
              </a:rPr>
              <a:t>I can test for errors and debug a code.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Splat Game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0D309-477C-45A0-90DA-B9E448846EE3}"/>
              </a:ext>
            </a:extLst>
          </p:cNvPr>
          <p:cNvGrpSpPr/>
          <p:nvPr/>
        </p:nvGrpSpPr>
        <p:grpSpPr>
          <a:xfrm>
            <a:off x="387350" y="3227187"/>
            <a:ext cx="5350510" cy="594126"/>
            <a:chOff x="387350" y="1535114"/>
            <a:chExt cx="5350510" cy="594126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35B5D783-09AC-48CA-86CB-DA9E4423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5099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does the character sprite do?</a:t>
              </a:r>
            </a:p>
          </p:txBody>
        </p: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2924DCAB-559E-4262-AF56-A10267049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4"/>
              <a:ext cx="177800" cy="594126"/>
              <a:chOff x="387350" y="4508362"/>
              <a:chExt cx="177800" cy="59390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27DA65-5579-4C74-833A-0E5186E29D6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9390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7F5039-ECD2-4D70-9F57-447B65414886}"/>
                  </a:ext>
                </a:extLst>
              </p:cNvPr>
              <p:cNvSpPr/>
              <p:nvPr/>
            </p:nvSpPr>
            <p:spPr bwMode="auto">
              <a:xfrm>
                <a:off x="387350" y="474639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08DF0B-611A-4EA0-B670-E8D92B307919}"/>
              </a:ext>
            </a:extLst>
          </p:cNvPr>
          <p:cNvGrpSpPr/>
          <p:nvPr/>
        </p:nvGrpSpPr>
        <p:grpSpPr>
          <a:xfrm>
            <a:off x="387350" y="4344469"/>
            <a:ext cx="4184650" cy="569361"/>
            <a:chOff x="387350" y="1535117"/>
            <a:chExt cx="4184650" cy="569361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04A9A260-132A-4096-BF1A-1679F18F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does the water balloon do?</a:t>
              </a: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2DA88C0-5B9F-474E-922C-8F4F2F86E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7"/>
              <a:ext cx="177800" cy="569361"/>
              <a:chOff x="387350" y="4508362"/>
              <a:chExt cx="177800" cy="56914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D60081-F51C-4ADB-A6C2-8321C3D41F66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6914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B2A4D1-BC7E-4BDC-9FAE-9742E91991FB}"/>
                  </a:ext>
                </a:extLst>
              </p:cNvPr>
              <p:cNvSpPr/>
              <p:nvPr/>
            </p:nvSpPr>
            <p:spPr bwMode="auto">
              <a:xfrm>
                <a:off x="387350" y="4732115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79B403-AFDB-4A3C-91CC-7F5F1C2BCB6D}"/>
              </a:ext>
            </a:extLst>
          </p:cNvPr>
          <p:cNvGrpSpPr/>
          <p:nvPr/>
        </p:nvGrpSpPr>
        <p:grpSpPr>
          <a:xfrm>
            <a:off x="387350" y="2013240"/>
            <a:ext cx="3917951" cy="796634"/>
            <a:chOff x="387350" y="1696474"/>
            <a:chExt cx="3917951" cy="7966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C5FB71-1357-4AED-B347-793817552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7" y="1782204"/>
              <a:ext cx="3667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Imagine the instructions and code required for this game to work.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124C4554-535C-460B-BBAF-80F6B14B0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4"/>
              <a:ext cx="177800" cy="796634"/>
              <a:chOff x="387350" y="4508363"/>
              <a:chExt cx="177800" cy="79633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29EF80-6316-4300-A0AD-C10FC701635B}"/>
                  </a:ext>
                </a:extLst>
              </p:cNvPr>
              <p:cNvSpPr/>
              <p:nvPr/>
            </p:nvSpPr>
            <p:spPr bwMode="auto">
              <a:xfrm>
                <a:off x="493713" y="4508363"/>
                <a:ext cx="71437" cy="7963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3946DB5-0F1A-4192-A2A6-A7F42519D258}"/>
                  </a:ext>
                </a:extLst>
              </p:cNvPr>
              <p:cNvSpPr/>
              <p:nvPr/>
            </p:nvSpPr>
            <p:spPr bwMode="auto">
              <a:xfrm>
                <a:off x="387350" y="484399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C8B3A-E5F8-4C4F-A963-1EF12E291846}"/>
              </a:ext>
            </a:extLst>
          </p:cNvPr>
          <p:cNvGrpSpPr/>
          <p:nvPr/>
        </p:nvGrpSpPr>
        <p:grpSpPr>
          <a:xfrm>
            <a:off x="4296646" y="1952625"/>
            <a:ext cx="4570258" cy="3784283"/>
            <a:chOff x="4296646" y="2000250"/>
            <a:chExt cx="4570258" cy="37842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55542B9-990B-4B14-BC76-82E2C3B8AA75}"/>
                </a:ext>
              </a:extLst>
            </p:cNvPr>
            <p:cNvGrpSpPr/>
            <p:nvPr/>
          </p:nvGrpSpPr>
          <p:grpSpPr>
            <a:xfrm>
              <a:off x="4296646" y="2000250"/>
              <a:ext cx="4570258" cy="3784283"/>
              <a:chOff x="4383942" y="2924175"/>
              <a:chExt cx="4570258" cy="3784283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4C7E567-C886-4AB7-9341-921C750B4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3942" y="2924175"/>
                <a:ext cx="4570258" cy="3784283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845B2A7-6D1E-4F7F-86D0-EBD7C0611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49140" y="3125514"/>
                <a:ext cx="4229100" cy="2615680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55509A5-617F-436B-A497-7B9CB788C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5150" y="2509519"/>
              <a:ext cx="2743200" cy="2086612"/>
            </a:xfrm>
            <a:prstGeom prst="rect">
              <a:avLst/>
            </a:prstGeom>
          </p:spPr>
        </p:pic>
      </p:grpSp>
      <p:sp>
        <p:nvSpPr>
          <p:cNvPr id="3" name="Rectangle 2">
            <a:hlinkClick r:id="rId5"/>
            <a:extLst>
              <a:ext uri="{FF2B5EF4-FFF2-40B4-BE49-F238E27FC236}">
                <a16:creationId xmlns:a16="http://schemas.microsoft.com/office/drawing/2014/main" id="{6446FE3B-EA5E-4DB3-973A-22A9E8197570}"/>
              </a:ext>
            </a:extLst>
          </p:cNvPr>
          <p:cNvSpPr/>
          <p:nvPr/>
        </p:nvSpPr>
        <p:spPr>
          <a:xfrm>
            <a:off x="4267200" y="1918447"/>
            <a:ext cx="4598894" cy="386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FCD28B3-9F79-464B-896C-BD5D44B20C73}"/>
              </a:ext>
            </a:extLst>
          </p:cNvPr>
          <p:cNvGrpSpPr/>
          <p:nvPr/>
        </p:nvGrpSpPr>
        <p:grpSpPr>
          <a:xfrm>
            <a:off x="4745042" y="2490732"/>
            <a:ext cx="3617908" cy="2782943"/>
            <a:chOff x="1004888" y="2065470"/>
            <a:chExt cx="3617908" cy="27829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28B05D-6F19-4F2B-8D23-17FCC4943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888" y="2065470"/>
              <a:ext cx="2152650" cy="278294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08E4F53-5A85-487C-8243-B0D4FDE3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9253" y="2065470"/>
              <a:ext cx="1633543" cy="2776593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BC84275-6E3A-49E6-9D37-5EB85E6653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2687358"/>
            <a:ext cx="3594100" cy="2709582"/>
          </a:xfrm>
          <a:prstGeom prst="roundRect">
            <a:avLst>
              <a:gd name="adj" fmla="val 1589"/>
            </a:avLst>
          </a:prstGeom>
          <a:ln>
            <a:solidFill>
              <a:srgbClr val="B2B2B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New Backdrop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1538672"/>
            <a:ext cx="8111191" cy="507600"/>
            <a:chOff x="387350" y="1696476"/>
            <a:chExt cx="8111191" cy="507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78603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To begin creating the game for yourself, firstly a new backdrop is required.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6"/>
              <a:ext cx="177800" cy="507600"/>
              <a:chOff x="387350" y="4508362"/>
              <a:chExt cx="177800" cy="50740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0740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7000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2327255"/>
            <a:ext cx="3781238" cy="1591841"/>
            <a:chOff x="387350" y="2316904"/>
            <a:chExt cx="3781238" cy="1591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5304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You can design it however you wish, as long as there is a ‘wall’ made from a rectangle on the left-hand side and the colour will match part of the code later.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16904"/>
              <a:ext cx="177800" cy="1591841"/>
              <a:chOff x="387350" y="4546078"/>
              <a:chExt cx="177800" cy="159124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46078"/>
                <a:ext cx="71437" cy="159124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527105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96074A-3A35-410C-B562-9DB4E4A02658}"/>
              </a:ext>
            </a:extLst>
          </p:cNvPr>
          <p:cNvGrpSpPr/>
          <p:nvPr/>
        </p:nvGrpSpPr>
        <p:grpSpPr>
          <a:xfrm>
            <a:off x="387350" y="4190118"/>
            <a:ext cx="3924674" cy="989170"/>
            <a:chOff x="387350" y="1703334"/>
            <a:chExt cx="3924674" cy="98917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3F3A31-31DA-49A4-ABB4-1A61F7B08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36738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The rest of the backdrop could include sky, grass and sun or other ideas.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073F0EF-150B-4223-A65B-2463CFA0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03334"/>
              <a:ext cx="177800" cy="989170"/>
              <a:chOff x="387350" y="4515224"/>
              <a:chExt cx="177800" cy="9887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58E916-01E1-450C-9514-9A45AC6B423C}"/>
                  </a:ext>
                </a:extLst>
              </p:cNvPr>
              <p:cNvSpPr/>
              <p:nvPr/>
            </p:nvSpPr>
            <p:spPr bwMode="auto">
              <a:xfrm>
                <a:off x="493713" y="4515224"/>
                <a:ext cx="71437" cy="9887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8E01F89-34DD-4FC5-BF84-0BCAAEAF4011}"/>
                  </a:ext>
                </a:extLst>
              </p:cNvPr>
              <p:cNvSpPr/>
              <p:nvPr/>
            </p:nvSpPr>
            <p:spPr bwMode="auto">
              <a:xfrm>
                <a:off x="387350" y="495395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63BF750-3518-4AC1-BBE4-F5A3B301155F}"/>
              </a:ext>
            </a:extLst>
          </p:cNvPr>
          <p:cNvCxnSpPr>
            <a:cxnSpLocks/>
          </p:cNvCxnSpPr>
          <p:nvPr/>
        </p:nvCxnSpPr>
        <p:spPr>
          <a:xfrm>
            <a:off x="3422650" y="2955925"/>
            <a:ext cx="1397000" cy="0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1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New Sprite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050364"/>
            <a:ext cx="4546600" cy="989171"/>
            <a:chOff x="387350" y="1712868"/>
            <a:chExt cx="4546600" cy="9891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42957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The character sprite can stay the same for now but the water balloon is a new sprite that needs to be drawn.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12868"/>
              <a:ext cx="177800" cy="989171"/>
              <a:chOff x="387350" y="4524749"/>
              <a:chExt cx="177800" cy="9887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24749"/>
                <a:ext cx="71437" cy="9887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95712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452365"/>
            <a:ext cx="3781238" cy="675095"/>
            <a:chOff x="387350" y="2337114"/>
            <a:chExt cx="3781238" cy="6750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530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Can you draw your own balloon and choose a colour for it?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37114"/>
              <a:ext cx="177800" cy="675095"/>
              <a:chOff x="387350" y="4566295"/>
              <a:chExt cx="177800" cy="67484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66295"/>
                <a:ext cx="71437" cy="674844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84258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96074A-3A35-410C-B562-9DB4E4A02658}"/>
              </a:ext>
            </a:extLst>
          </p:cNvPr>
          <p:cNvGrpSpPr/>
          <p:nvPr/>
        </p:nvGrpSpPr>
        <p:grpSpPr>
          <a:xfrm>
            <a:off x="387350" y="4668986"/>
            <a:ext cx="3924674" cy="507595"/>
            <a:chOff x="387350" y="1686902"/>
            <a:chExt cx="3924674" cy="50759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3F3A31-31DA-49A4-ABB4-1A61F7B08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36738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Give it an appropriate name.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4073F0EF-150B-4223-A65B-2463CFA0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86902"/>
              <a:ext cx="177800" cy="507595"/>
              <a:chOff x="387350" y="4498838"/>
              <a:chExt cx="177800" cy="50740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58E916-01E1-450C-9514-9A45AC6B423C}"/>
                  </a:ext>
                </a:extLst>
              </p:cNvPr>
              <p:cNvSpPr/>
              <p:nvPr/>
            </p:nvSpPr>
            <p:spPr bwMode="auto">
              <a:xfrm>
                <a:off x="493713" y="4498838"/>
                <a:ext cx="71437" cy="50740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8E01F89-34DD-4FC5-BF84-0BCAAEAF4011}"/>
                  </a:ext>
                </a:extLst>
              </p:cNvPr>
              <p:cNvSpPr/>
              <p:nvPr/>
            </p:nvSpPr>
            <p:spPr bwMode="auto">
              <a:xfrm>
                <a:off x="387350" y="46873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1D7B3-FA08-4716-AFF9-DD6C0EE12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91" y="1543050"/>
            <a:ext cx="4014459" cy="533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B7C8A2-9C55-4221-B0C4-B19D4A305B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2"/>
          <a:stretch/>
        </p:blipFill>
        <p:spPr>
          <a:xfrm>
            <a:off x="2695574" y="2142782"/>
            <a:ext cx="3857947" cy="2911814"/>
          </a:xfrm>
          <a:prstGeom prst="rect">
            <a:avLst/>
          </a:prstGeom>
          <a:ln>
            <a:solidFill>
              <a:srgbClr val="B2B2B2"/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D8CD08-95A6-4F35-BF21-5733D1C1BF48}"/>
              </a:ext>
            </a:extLst>
          </p:cNvPr>
          <p:cNvCxnSpPr>
            <a:cxnSpLocks/>
          </p:cNvCxnSpPr>
          <p:nvPr/>
        </p:nvCxnSpPr>
        <p:spPr>
          <a:xfrm>
            <a:off x="2454275" y="1768475"/>
            <a:ext cx="2809875" cy="1819275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9D0AAB-A964-4FAC-844F-E6B06CE60E43}"/>
              </a:ext>
            </a:extLst>
          </p:cNvPr>
          <p:cNvCxnSpPr>
            <a:cxnSpLocks/>
          </p:cNvCxnSpPr>
          <p:nvPr/>
        </p:nvCxnSpPr>
        <p:spPr>
          <a:xfrm>
            <a:off x="2460625" y="1325478"/>
            <a:ext cx="0" cy="932408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7377193-0D0F-4AB3-8B9D-7C50622A654E}"/>
              </a:ext>
            </a:extLst>
          </p:cNvPr>
          <p:cNvSpPr/>
          <p:nvPr/>
        </p:nvSpPr>
        <p:spPr>
          <a:xfrm>
            <a:off x="401638" y="1300069"/>
            <a:ext cx="2019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If you’re stuck, start with a big ellipse shape.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B31A7C-9719-43B1-8A40-34526BE860BC}"/>
              </a:ext>
            </a:extLst>
          </p:cNvPr>
          <p:cNvCxnSpPr>
            <a:cxnSpLocks/>
          </p:cNvCxnSpPr>
          <p:nvPr/>
        </p:nvCxnSpPr>
        <p:spPr>
          <a:xfrm flipH="1">
            <a:off x="5791200" y="2030132"/>
            <a:ext cx="1079500" cy="1881468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385C79-1885-43BF-946A-DB7F240179F7}"/>
              </a:ext>
            </a:extLst>
          </p:cNvPr>
          <p:cNvCxnSpPr>
            <a:cxnSpLocks/>
          </p:cNvCxnSpPr>
          <p:nvPr/>
        </p:nvCxnSpPr>
        <p:spPr>
          <a:xfrm>
            <a:off x="6870700" y="1504888"/>
            <a:ext cx="0" cy="1025649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E46A125-A6D1-4588-A31F-A0178F1FD008}"/>
              </a:ext>
            </a:extLst>
          </p:cNvPr>
          <p:cNvSpPr/>
          <p:nvPr/>
        </p:nvSpPr>
        <p:spPr>
          <a:xfrm>
            <a:off x="6870700" y="1564199"/>
            <a:ext cx="1657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Then, add a smaller ellipse to overlap.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8C9DE1D-1290-4CBA-B6F6-A32D283BC790}"/>
              </a:ext>
            </a:extLst>
          </p:cNvPr>
          <p:cNvCxnSpPr>
            <a:cxnSpLocks/>
          </p:cNvCxnSpPr>
          <p:nvPr/>
        </p:nvCxnSpPr>
        <p:spPr>
          <a:xfrm flipH="1" flipV="1">
            <a:off x="6027420" y="3985260"/>
            <a:ext cx="659130" cy="1715172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018168-ECE4-4AEB-9484-D362CCAC3A9B}"/>
              </a:ext>
            </a:extLst>
          </p:cNvPr>
          <p:cNvCxnSpPr>
            <a:cxnSpLocks/>
          </p:cNvCxnSpPr>
          <p:nvPr/>
        </p:nvCxnSpPr>
        <p:spPr>
          <a:xfrm>
            <a:off x="6686550" y="5175188"/>
            <a:ext cx="0" cy="1025649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9413A30-9A4A-488A-8829-2A52371EAD1F}"/>
              </a:ext>
            </a:extLst>
          </p:cNvPr>
          <p:cNvSpPr/>
          <p:nvPr/>
        </p:nvSpPr>
        <p:spPr>
          <a:xfrm>
            <a:off x="6686550" y="5234499"/>
            <a:ext cx="181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Use the brush tool to add a knot at the end.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70810C-C0C1-45AD-B3C4-DF36B752EB9F}"/>
              </a:ext>
            </a:extLst>
          </p:cNvPr>
          <p:cNvCxnSpPr>
            <a:cxnSpLocks/>
          </p:cNvCxnSpPr>
          <p:nvPr/>
        </p:nvCxnSpPr>
        <p:spPr>
          <a:xfrm flipV="1">
            <a:off x="2454275" y="3684494"/>
            <a:ext cx="2368737" cy="1857786"/>
          </a:xfrm>
          <a:prstGeom prst="straightConnector1">
            <a:avLst/>
          </a:prstGeom>
          <a:ln w="38100">
            <a:solidFill>
              <a:srgbClr val="0079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FCC23A-61F8-4339-89D1-A0904876A904}"/>
              </a:ext>
            </a:extLst>
          </p:cNvPr>
          <p:cNvCxnSpPr>
            <a:cxnSpLocks/>
          </p:cNvCxnSpPr>
          <p:nvPr/>
        </p:nvCxnSpPr>
        <p:spPr>
          <a:xfrm>
            <a:off x="2460625" y="4960210"/>
            <a:ext cx="0" cy="1241035"/>
          </a:xfrm>
          <a:prstGeom prst="line">
            <a:avLst/>
          </a:prstGeom>
          <a:ln w="38100"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5020945-567C-4F31-86A1-76A1BD9B021A}"/>
              </a:ext>
            </a:extLst>
          </p:cNvPr>
          <p:cNvSpPr/>
          <p:nvPr/>
        </p:nvSpPr>
        <p:spPr>
          <a:xfrm>
            <a:off x="401638" y="4967194"/>
            <a:ext cx="201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Use the brush to add a little light reflection as a finishing touch.</a:t>
            </a:r>
          </a:p>
        </p:txBody>
      </p:sp>
    </p:spTree>
    <p:extLst>
      <p:ext uri="{BB962C8B-B14F-4D97-AF65-F5344CB8AC3E}">
        <p14:creationId xmlns:p14="http://schemas.microsoft.com/office/powerpoint/2010/main" val="2042377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4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Time to Create!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316795"/>
            <a:ext cx="4546600" cy="743178"/>
            <a:chOff x="387350" y="1712036"/>
            <a:chExt cx="4546600" cy="7431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42957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Now, try creating your own backdrop and water balloon sprite.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12036"/>
              <a:ext cx="177800" cy="743178"/>
              <a:chOff x="387350" y="4523922"/>
              <a:chExt cx="177800" cy="7428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23922"/>
                <a:ext cx="71437" cy="7428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333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440825"/>
            <a:ext cx="4184650" cy="988408"/>
            <a:chOff x="387350" y="2342380"/>
            <a:chExt cx="4184650" cy="9884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9338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Don’t worry about any code yet, just make this part of your game look more interesting and exciting.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42380"/>
              <a:ext cx="177800" cy="988408"/>
              <a:chOff x="387350" y="4571560"/>
              <a:chExt cx="177800" cy="98804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71560"/>
                <a:ext cx="71437" cy="98804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994931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FD8DAA-B3CE-41B3-834D-99F1373D93AA}"/>
              </a:ext>
            </a:extLst>
          </p:cNvPr>
          <p:cNvGrpSpPr/>
          <p:nvPr/>
        </p:nvGrpSpPr>
        <p:grpSpPr>
          <a:xfrm>
            <a:off x="4770442" y="2037529"/>
            <a:ext cx="3613145" cy="2872133"/>
            <a:chOff x="4770442" y="2037529"/>
            <a:chExt cx="3613145" cy="287213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01A00C-66A2-4456-AA9C-941714FC09FF}"/>
                </a:ext>
              </a:extLst>
            </p:cNvPr>
            <p:cNvGrpSpPr/>
            <p:nvPr/>
          </p:nvGrpSpPr>
          <p:grpSpPr>
            <a:xfrm>
              <a:off x="4770442" y="2037529"/>
              <a:ext cx="3613145" cy="2750372"/>
              <a:chOff x="1004888" y="2065471"/>
              <a:chExt cx="3613145" cy="275037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73F955D-AFEC-462C-958D-75007D050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"/>
              <a:stretch/>
            </p:blipFill>
            <p:spPr>
              <a:xfrm>
                <a:off x="1004888" y="2065471"/>
                <a:ext cx="2152650" cy="2750371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3FC5CF7-E0EA-4855-B8A6-53615195C4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84490" y="2065471"/>
                <a:ext cx="1633543" cy="2750372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13DEBA3-5640-4565-9903-B7FD5C6F9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6624" y="2235518"/>
              <a:ext cx="3576325" cy="2674144"/>
            </a:xfrm>
            <a:prstGeom prst="roundRect">
              <a:avLst>
                <a:gd name="adj" fmla="val 1012"/>
              </a:avLst>
            </a:prstGeom>
            <a:ln>
              <a:solidFill>
                <a:srgbClr val="B2B2B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65258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The Algorithm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1366536"/>
            <a:ext cx="8001000" cy="743178"/>
            <a:chOff x="387350" y="1712036"/>
            <a:chExt cx="8001000" cy="7431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77501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thinking through the instructions logically in regular language first of all, then ‘translating’ into coding language.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712036"/>
              <a:ext cx="177800" cy="743178"/>
              <a:chOff x="387350" y="4523922"/>
              <a:chExt cx="177800" cy="74289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23922"/>
                <a:ext cx="71437" cy="74289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3334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5EBC8A-5670-419C-9FA8-87C54C2903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2320459"/>
            <a:ext cx="7588250" cy="547128"/>
            <a:chOff x="387350" y="2957513"/>
            <a:chExt cx="7588250" cy="547128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CCA4FF3E-5CCF-42A5-A945-AB34C1C87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7169897" cy="547128"/>
              <a:chOff x="387350" y="2957513"/>
              <a:chExt cx="7169897" cy="54712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096602B-7932-435C-B32B-FBA227E853D8}"/>
                  </a:ext>
                </a:extLst>
              </p:cNvPr>
              <p:cNvSpPr/>
              <p:nvPr/>
            </p:nvSpPr>
            <p:spPr>
              <a:xfrm>
                <a:off x="493712" y="2957513"/>
                <a:ext cx="7063535" cy="547128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BB505B5-1594-4708-8ADA-685E8C9DCCCF}"/>
                  </a:ext>
                </a:extLst>
              </p:cNvPr>
              <p:cNvSpPr/>
              <p:nvPr/>
            </p:nvSpPr>
            <p:spPr>
              <a:xfrm>
                <a:off x="387350" y="318293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19029C08-4CE3-4B05-92C9-AFB5C6C4F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7309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What do we want the balloon to do?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4936C66-E4F5-4C64-8D31-908747A3B6EB}"/>
              </a:ext>
            </a:extLst>
          </p:cNvPr>
          <p:cNvSpPr/>
          <p:nvPr/>
        </p:nvSpPr>
        <p:spPr>
          <a:xfrm>
            <a:off x="654423" y="2958369"/>
            <a:ext cx="5378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Move gradually across the screen from right to left until it hits either the sprite or wall and repeat desired number of times.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438825-A1F2-4457-80C9-4AF600D68CDC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4095470"/>
            <a:ext cx="7588250" cy="547128"/>
            <a:chOff x="387350" y="2957513"/>
            <a:chExt cx="7588250" cy="547128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9021D5B9-9E31-4CF8-913E-DDFDE431C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6372039" cy="547128"/>
              <a:chOff x="387350" y="2957513"/>
              <a:chExt cx="6372039" cy="5471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1DF404-3537-44B5-B08A-C9F5BCB81D77}"/>
                  </a:ext>
                </a:extLst>
              </p:cNvPr>
              <p:cNvSpPr/>
              <p:nvPr/>
            </p:nvSpPr>
            <p:spPr>
              <a:xfrm>
                <a:off x="493713" y="2957513"/>
                <a:ext cx="6265676" cy="547128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930953-9474-4F32-92A4-2671E51CD559}"/>
                  </a:ext>
                </a:extLst>
              </p:cNvPr>
              <p:cNvSpPr/>
              <p:nvPr/>
            </p:nvSpPr>
            <p:spPr>
              <a:xfrm>
                <a:off x="387350" y="318293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80741207-F51A-4D58-9220-7B734D5D6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7309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What do we want the character to do?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48B9D23-AE1D-42DB-9475-E4B5343F3D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504" y="2142564"/>
            <a:ext cx="3747128" cy="47333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89BB2E0-C5D8-4A85-921E-B2C73EF4B480}"/>
              </a:ext>
            </a:extLst>
          </p:cNvPr>
          <p:cNvSpPr/>
          <p:nvPr/>
        </p:nvSpPr>
        <p:spPr>
          <a:xfrm>
            <a:off x="654424" y="4733382"/>
            <a:ext cx="4464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‘Jump’ on command. This could be broken down into moving up by a given number, waiting briefly in the air, then moving the same number back down again.</a:t>
            </a:r>
          </a:p>
        </p:txBody>
      </p:sp>
    </p:spTree>
    <p:extLst>
      <p:ext uri="{BB962C8B-B14F-4D97-AF65-F5344CB8AC3E}">
        <p14:creationId xmlns:p14="http://schemas.microsoft.com/office/powerpoint/2010/main" val="350441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3250</TotalTime>
  <Words>692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Wingdings</vt:lpstr>
      <vt:lpstr>Sassoon Infant Rg</vt:lpstr>
      <vt:lpstr>Twinkl SemiBold</vt:lpstr>
      <vt:lpstr>Twinkl</vt:lpstr>
      <vt:lpstr>Tuffy-TTF</vt:lpstr>
      <vt:lpstr>Tuffy</vt:lpstr>
      <vt:lpstr>Calibri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Julie Wigginton</cp:lastModifiedBy>
  <cp:revision>252</cp:revision>
  <dcterms:created xsi:type="dcterms:W3CDTF">2019-01-25T12:30:55Z</dcterms:created>
  <dcterms:modified xsi:type="dcterms:W3CDTF">2020-06-20T06:49:49Z</dcterms:modified>
</cp:coreProperties>
</file>