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14"/>
  </p:notesMasterIdLst>
  <p:handoutMasterIdLst>
    <p:handoutMasterId r:id="rId15"/>
  </p:handoutMasterIdLst>
  <p:sldIdLst>
    <p:sldId id="287" r:id="rId3"/>
    <p:sldId id="261" r:id="rId4"/>
    <p:sldId id="267" r:id="rId5"/>
    <p:sldId id="263" r:id="rId6"/>
    <p:sldId id="291" r:id="rId7"/>
    <p:sldId id="302" r:id="rId8"/>
    <p:sldId id="344" r:id="rId9"/>
    <p:sldId id="333" r:id="rId10"/>
    <p:sldId id="335" r:id="rId11"/>
    <p:sldId id="348" r:id="rId12"/>
    <p:sldId id="289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Tuffy" panose="020B0603060100000000" charset="0"/>
      <p:regular r:id="rId18"/>
      <p:bold r:id="rId19"/>
      <p:italic r:id="rId20"/>
      <p:boldItalic r:id="rId21"/>
    </p:embeddedFont>
    <p:embeddedFont>
      <p:font typeface="Tuffy-TTF" panose="020B0603060100000000" charset="0"/>
      <p:regular r:id="rId22"/>
      <p:bold r:id="rId23"/>
      <p:italic r:id="rId24"/>
      <p:boldItalic r:id="rId25"/>
    </p:embeddedFont>
    <p:embeddedFont>
      <p:font typeface="Twinkl SemiBold" charset="0"/>
      <p:bold r:id="rId26"/>
    </p:embeddedFont>
    <p:embeddedFont>
      <p:font typeface="Sassoon Infant Rg" panose="02000503030000020003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84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2F2F2"/>
    <a:srgbClr val="0079C2"/>
    <a:srgbClr val="E9F1FC"/>
    <a:srgbClr val="699327"/>
    <a:srgbClr val="14B4E4"/>
    <a:srgbClr val="C1CBF7"/>
    <a:srgbClr val="86CCCE"/>
    <a:srgbClr val="AD8CC0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692" y="76"/>
      </p:cViewPr>
      <p:guideLst>
        <p:guide orient="horz" pos="2160"/>
        <p:guide pos="2880"/>
        <p:guide pos="317"/>
        <p:guide orient="horz" pos="3997"/>
        <p:guide pos="5443"/>
        <p:guide orient="horz" pos="1842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04E6-4D72-4F41-B85B-2664011F9AC3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4130-2570-4BD6-877D-4E4602F03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7" y="1837268"/>
            <a:ext cx="8220075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893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3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0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9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6758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add point-scoring and levels to game code.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identify new features to be added to a game.</a:t>
            </a:r>
          </a:p>
          <a:p>
            <a:r>
              <a:rPr lang="en-GB" dirty="0">
                <a:latin typeface="Twinkl" pitchFamily="2" charset="0"/>
              </a:rPr>
              <a:t>I can create a variable.</a:t>
            </a:r>
          </a:p>
          <a:p>
            <a:r>
              <a:rPr lang="en-GB" dirty="0">
                <a:latin typeface="Twinkl" pitchFamily="2" charset="0"/>
              </a:rPr>
              <a:t>I can use code to increase the value of a variable.</a:t>
            </a:r>
          </a:p>
          <a:p>
            <a:r>
              <a:rPr lang="en-GB" dirty="0">
                <a:latin typeface="Twinkl" pitchFamily="2" charset="0"/>
              </a:rPr>
              <a:t>I can add relevant messages that are linked to a final value.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DE45-4E53-4E36-B28E-8DF75CFEA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5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4075" y="6464797"/>
            <a:ext cx="462803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5 | Scratch Developing Games | Scoring and Levels | Lesson 6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Scratch Developing Games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add point-scoring and levels to game code.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identify new features to be added to a game.</a:t>
            </a:r>
          </a:p>
          <a:p>
            <a:r>
              <a:rPr lang="en-GB" dirty="0">
                <a:latin typeface="Twinkl" pitchFamily="2" charset="0"/>
              </a:rPr>
              <a:t>I can create a variable.</a:t>
            </a:r>
          </a:p>
          <a:p>
            <a:r>
              <a:rPr lang="en-GB" dirty="0">
                <a:latin typeface="Twinkl" pitchFamily="2" charset="0"/>
              </a:rPr>
              <a:t>I can use code to increase the value of a variable.</a:t>
            </a:r>
          </a:p>
          <a:p>
            <a:r>
              <a:rPr lang="en-GB" dirty="0">
                <a:latin typeface="Twinkl" pitchFamily="2" charset="0"/>
              </a:rPr>
              <a:t>I can add relevant messages that are linked to a final value.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Review the Game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0D309-477C-45A0-90DA-B9E448846EE3}"/>
              </a:ext>
            </a:extLst>
          </p:cNvPr>
          <p:cNvGrpSpPr/>
          <p:nvPr/>
        </p:nvGrpSpPr>
        <p:grpSpPr>
          <a:xfrm>
            <a:off x="387350" y="2832740"/>
            <a:ext cx="5224556" cy="795600"/>
            <a:chOff x="387350" y="1535114"/>
            <a:chExt cx="5224556" cy="795600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35B5D783-09AC-48CA-86CB-DA9E44239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4973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What features have now been added and what is missing?</a:t>
              </a:r>
            </a:p>
          </p:txBody>
        </p:sp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2924DCAB-559E-4262-AF56-A10267049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4"/>
              <a:ext cx="177800" cy="795600"/>
              <a:chOff x="387350" y="4508362"/>
              <a:chExt cx="177800" cy="7953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627DA65-5579-4C74-833A-0E5186E29D6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530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7F5039-ECD2-4D70-9F57-447B65414886}"/>
                  </a:ext>
                </a:extLst>
              </p:cNvPr>
              <p:cNvSpPr/>
              <p:nvPr/>
            </p:nvSpPr>
            <p:spPr bwMode="auto">
              <a:xfrm>
                <a:off x="387350" y="483601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79B403-AFDB-4A3C-91CC-7F5F1C2BCB6D}"/>
              </a:ext>
            </a:extLst>
          </p:cNvPr>
          <p:cNvGrpSpPr/>
          <p:nvPr/>
        </p:nvGrpSpPr>
        <p:grpSpPr>
          <a:xfrm>
            <a:off x="387350" y="2013239"/>
            <a:ext cx="5367991" cy="576000"/>
            <a:chOff x="387350" y="1696473"/>
            <a:chExt cx="5367991" cy="576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C5FB71-1357-4AED-B347-793817552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7" y="1782204"/>
              <a:ext cx="51171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Let’s review the status of the game so far.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24C4554-535C-460B-BBAF-80F6B14B0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3"/>
              <a:ext cx="177800" cy="576000"/>
              <a:chOff x="387350" y="4508363"/>
              <a:chExt cx="177800" cy="57578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29EF80-6316-4300-A0AD-C10FC701635B}"/>
                  </a:ext>
                </a:extLst>
              </p:cNvPr>
              <p:cNvSpPr/>
              <p:nvPr/>
            </p:nvSpPr>
            <p:spPr bwMode="auto">
              <a:xfrm>
                <a:off x="493713" y="4508363"/>
                <a:ext cx="71437" cy="57578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3946DB5-0F1A-4192-A2A6-A7F42519D258}"/>
                  </a:ext>
                </a:extLst>
              </p:cNvPr>
              <p:cNvSpPr/>
              <p:nvPr/>
            </p:nvSpPr>
            <p:spPr bwMode="auto">
              <a:xfrm>
                <a:off x="387350" y="4727491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613B28-5E96-4019-89F2-78D325424D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10" y="1533870"/>
            <a:ext cx="3970151" cy="53330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CBB21EA-D880-423F-B185-3E27F878A819}"/>
              </a:ext>
            </a:extLst>
          </p:cNvPr>
          <p:cNvGrpSpPr/>
          <p:nvPr/>
        </p:nvGrpSpPr>
        <p:grpSpPr>
          <a:xfrm>
            <a:off x="387350" y="3881622"/>
            <a:ext cx="5224556" cy="1080000"/>
            <a:chOff x="387350" y="1535126"/>
            <a:chExt cx="5224556" cy="1080000"/>
          </a:xfrm>
        </p:grpSpPr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6B1380ED-6A94-4C1E-B121-913FFFE77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497373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Your first task will be to add in any features from the last lesson that have not yet been completed in your game. </a:t>
              </a: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E5F71362-FED3-4D38-9B05-10BC4E25F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26"/>
              <a:ext cx="177800" cy="1080000"/>
              <a:chOff x="387350" y="4508362"/>
              <a:chExt cx="177800" cy="107959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9BC1C40-2FA8-4485-8222-DEDEFB2B4A1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07959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51EDE21-B134-49F1-82B8-4C7E5788FE9C}"/>
                  </a:ext>
                </a:extLst>
              </p:cNvPr>
              <p:cNvSpPr/>
              <p:nvPr/>
            </p:nvSpPr>
            <p:spPr bwMode="auto">
              <a:xfrm>
                <a:off x="387350" y="4988354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Point-Scoring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3429000"/>
            <a:ext cx="4489450" cy="792000"/>
            <a:chOff x="387350" y="2316904"/>
            <a:chExt cx="4489450" cy="792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97044"/>
              <a:ext cx="42386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How will the computer code recognise that this has happened?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16904"/>
              <a:ext cx="177800" cy="792000"/>
              <a:chOff x="387350" y="4546078"/>
              <a:chExt cx="177800" cy="79170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46078"/>
                <a:ext cx="71437" cy="791703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878314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96074A-3A35-410C-B562-9DB4E4A02658}"/>
              </a:ext>
            </a:extLst>
          </p:cNvPr>
          <p:cNvGrpSpPr/>
          <p:nvPr/>
        </p:nvGrpSpPr>
        <p:grpSpPr>
          <a:xfrm>
            <a:off x="387350" y="1491738"/>
            <a:ext cx="8001000" cy="576000"/>
            <a:chOff x="387350" y="1676439"/>
            <a:chExt cx="8001000" cy="576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3F3A31-31DA-49A4-ABB4-1A61F7B08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93799"/>
              <a:ext cx="7750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How will points be scored in the game? 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4073F0EF-150B-4223-A65B-2463CFA0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76439"/>
              <a:ext cx="177800" cy="576000"/>
              <a:chOff x="387350" y="4488338"/>
              <a:chExt cx="177800" cy="57578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58E916-01E1-450C-9514-9A45AC6B423C}"/>
                  </a:ext>
                </a:extLst>
              </p:cNvPr>
              <p:cNvSpPr/>
              <p:nvPr/>
            </p:nvSpPr>
            <p:spPr bwMode="auto">
              <a:xfrm>
                <a:off x="493713" y="4488338"/>
                <a:ext cx="71437" cy="57578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8E01F89-34DD-4FC5-BF84-0BCAAEAF4011}"/>
                  </a:ext>
                </a:extLst>
              </p:cNvPr>
              <p:cNvSpPr/>
              <p:nvPr/>
            </p:nvSpPr>
            <p:spPr bwMode="auto">
              <a:xfrm>
                <a:off x="387350" y="4719205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B01850F-AD86-4B7A-B5E8-37031C2A2FB4}"/>
              </a:ext>
            </a:extLst>
          </p:cNvPr>
          <p:cNvSpPr/>
          <p:nvPr/>
        </p:nvSpPr>
        <p:spPr>
          <a:xfrm>
            <a:off x="646043" y="2111923"/>
            <a:ext cx="3707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The character must successfully jump over each oncoming water balloon.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D3F212-58B3-4AAA-A999-31BA22447E56}"/>
              </a:ext>
            </a:extLst>
          </p:cNvPr>
          <p:cNvSpPr/>
          <p:nvPr/>
        </p:nvSpPr>
        <p:spPr>
          <a:xfrm>
            <a:off x="646043" y="4387984"/>
            <a:ext cx="3707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One way is to count each time the balloon hits the wall, as the character must have therefore avoided being hit.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E16F83-E3C7-4DA3-98C7-C0AEED2F5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317" y="1701662"/>
            <a:ext cx="3803217" cy="36356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AB99C2-743F-4E41-90B0-BEBABCF9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079" y="1866900"/>
            <a:ext cx="2882348" cy="1800978"/>
          </a:xfrm>
          <a:prstGeom prst="rect">
            <a:avLst/>
          </a:prstGeom>
          <a:ln>
            <a:solidFill>
              <a:srgbClr val="B2B2B2"/>
            </a:solidFill>
          </a:ln>
        </p:spPr>
      </p:pic>
    </p:spTree>
    <p:extLst>
      <p:ext uri="{BB962C8B-B14F-4D97-AF65-F5344CB8AC3E}">
        <p14:creationId xmlns:p14="http://schemas.microsoft.com/office/powerpoint/2010/main" val="277511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A98A5B7-4355-48BE-A427-EBD6E71C4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0" y="1752600"/>
            <a:ext cx="2476500" cy="4343400"/>
          </a:xfrm>
          <a:prstGeom prst="rect">
            <a:avLst/>
          </a:prstGeom>
          <a:ln>
            <a:solidFill>
              <a:srgbClr val="B2B2B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Making a Variable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D8CD08-95A6-4F35-BF21-5733D1C1BF48}"/>
              </a:ext>
            </a:extLst>
          </p:cNvPr>
          <p:cNvCxnSpPr>
            <a:cxnSpLocks/>
          </p:cNvCxnSpPr>
          <p:nvPr/>
        </p:nvCxnSpPr>
        <p:spPr>
          <a:xfrm>
            <a:off x="2784475" y="4156075"/>
            <a:ext cx="615950" cy="1206500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7377193-0D0F-4AB3-8B9D-7C50622A654E}"/>
              </a:ext>
            </a:extLst>
          </p:cNvPr>
          <p:cNvSpPr/>
          <p:nvPr/>
        </p:nvSpPr>
        <p:spPr>
          <a:xfrm>
            <a:off x="352424" y="3609975"/>
            <a:ext cx="2400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/>
              <a:t>We can make our own variable by clicking on the Variables option in the Code tab.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A889656-0CFC-408D-8EDA-4A50BA6350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550" y="1752600"/>
            <a:ext cx="1466850" cy="923925"/>
          </a:xfrm>
          <a:prstGeom prst="rect">
            <a:avLst/>
          </a:prstGeom>
          <a:ln>
            <a:solidFill>
              <a:srgbClr val="B2B2B2"/>
            </a:solidFill>
          </a:ln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0B31A7C-9719-43B1-8A40-34526BE860BC}"/>
              </a:ext>
            </a:extLst>
          </p:cNvPr>
          <p:cNvCxnSpPr>
            <a:cxnSpLocks/>
          </p:cNvCxnSpPr>
          <p:nvPr/>
        </p:nvCxnSpPr>
        <p:spPr>
          <a:xfrm flipH="1" flipV="1">
            <a:off x="5048250" y="2571750"/>
            <a:ext cx="923925" cy="352425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385C79-1885-43BF-946A-DB7F240179F7}"/>
              </a:ext>
            </a:extLst>
          </p:cNvPr>
          <p:cNvCxnSpPr>
            <a:cxnSpLocks/>
          </p:cNvCxnSpPr>
          <p:nvPr/>
        </p:nvCxnSpPr>
        <p:spPr>
          <a:xfrm>
            <a:off x="5975350" y="2787999"/>
            <a:ext cx="0" cy="1651818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E46A125-A6D1-4588-A31F-A0178F1FD008}"/>
              </a:ext>
            </a:extLst>
          </p:cNvPr>
          <p:cNvSpPr/>
          <p:nvPr/>
        </p:nvSpPr>
        <p:spPr>
          <a:xfrm>
            <a:off x="5991225" y="2886075"/>
            <a:ext cx="2649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Click on Make a Variable, name it ‘Score’ and add ‘Set Score to 0’ at the beginning of the game.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D0AAB-A964-4FAC-844F-E6B06CE60E43}"/>
              </a:ext>
            </a:extLst>
          </p:cNvPr>
          <p:cNvCxnSpPr>
            <a:cxnSpLocks/>
          </p:cNvCxnSpPr>
          <p:nvPr/>
        </p:nvCxnSpPr>
        <p:spPr>
          <a:xfrm>
            <a:off x="2781300" y="3619367"/>
            <a:ext cx="0" cy="1501653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377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Try It Yourself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1612436"/>
            <a:ext cx="3832225" cy="1200329"/>
            <a:chOff x="387350" y="2326808"/>
            <a:chExt cx="3832225" cy="12003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58139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Now, see if you can add scoring to your game by increasing the ‘Score’ variable every time the character jumps the balloon.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44210"/>
              <a:ext cx="177800" cy="1164838"/>
              <a:chOff x="387350" y="4573364"/>
              <a:chExt cx="177800" cy="11644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73364"/>
                <a:ext cx="71437" cy="116440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5084207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132750"/>
            <a:ext cx="4013200" cy="795599"/>
            <a:chOff x="387350" y="2315815"/>
            <a:chExt cx="4013200" cy="7955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93483"/>
              <a:ext cx="37623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Use the </a:t>
              </a:r>
              <a:r>
                <a:rPr lang="en-GB" altLang="en-US" b="1" dirty="0"/>
                <a:t>Scoring and Levels Activity Sheet</a:t>
              </a:r>
              <a:r>
                <a:rPr lang="en-GB" altLang="en-US" dirty="0"/>
                <a:t> to help.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15815"/>
              <a:ext cx="177800" cy="795599"/>
              <a:chOff x="387350" y="4544978"/>
              <a:chExt cx="177800" cy="7953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44978"/>
                <a:ext cx="71437" cy="79530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79157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C19EE8-7C56-4DD3-AC66-23A9E67B4F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660" y="1597374"/>
            <a:ext cx="3179365" cy="4495451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EBC28-249A-42BC-9B42-81EB27D6F3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823" y="1597374"/>
            <a:ext cx="3179365" cy="4495451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A2812-B675-4751-AB42-1005871626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985" y="1597374"/>
            <a:ext cx="3179365" cy="4495451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Play the Game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2398498"/>
            <a:ext cx="4328085" cy="744751"/>
            <a:chOff x="387350" y="2279152"/>
            <a:chExt cx="4328085" cy="7447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0772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Compare games and coding solutions with other children in the class.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2"/>
              <a:ext cx="177800" cy="744751"/>
              <a:chOff x="387350" y="4508362"/>
              <a:chExt cx="177800" cy="74447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4447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225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387184"/>
            <a:ext cx="4184650" cy="791039"/>
            <a:chOff x="387350" y="2279187"/>
            <a:chExt cx="4184650" cy="7910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out each other’s games to see if they act as expected.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A58FA7-C6D9-45B3-8A74-1D5693C951B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59990"/>
            <a:ext cx="7905003" cy="621235"/>
            <a:chOff x="387350" y="2957513"/>
            <a:chExt cx="7905003" cy="621235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7A89D3DC-A2D9-4E78-9C9D-D46012D89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5816226" cy="621235"/>
              <a:chOff x="387350" y="2957513"/>
              <a:chExt cx="5816226" cy="6212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F36929-556D-45C1-AC77-4D7FBAFBF399}"/>
                  </a:ext>
                </a:extLst>
              </p:cNvPr>
              <p:cNvSpPr/>
              <p:nvPr/>
            </p:nvSpPr>
            <p:spPr>
              <a:xfrm>
                <a:off x="493713" y="2957513"/>
                <a:ext cx="5709863" cy="6212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F85D12-767F-4108-804B-F26919D61789}"/>
                  </a:ext>
                </a:extLst>
              </p:cNvPr>
              <p:cNvSpPr/>
              <p:nvPr/>
            </p:nvSpPr>
            <p:spPr>
              <a:xfrm>
                <a:off x="387350" y="3211735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FE3F9A20-B3A2-4E0A-9A29-439613159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30" dirty="0">
                  <a:solidFill>
                    <a:srgbClr val="FFFFFF"/>
                  </a:solidFill>
                  <a:latin typeface="Twinkl SemiBold" pitchFamily="2" charset="0"/>
                </a:rPr>
                <a:t>Make sure you have saved your file ‘Splat Game v3’.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243023-AEA4-4CA5-AF81-615DFB8C9F3E}"/>
              </a:ext>
            </a:extLst>
          </p:cNvPr>
          <p:cNvGrpSpPr/>
          <p:nvPr/>
        </p:nvGrpSpPr>
        <p:grpSpPr>
          <a:xfrm>
            <a:off x="387350" y="4454881"/>
            <a:ext cx="4184650" cy="470974"/>
            <a:chOff x="387350" y="2279188"/>
            <a:chExt cx="4184650" cy="4709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FFFD38-5BEB-46FE-A11F-3BBEF7768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Test and debug the code.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A1C811F9-4C2C-4847-B18B-27C8D38E9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8"/>
              <a:ext cx="177800" cy="470974"/>
              <a:chOff x="387350" y="4508362"/>
              <a:chExt cx="177800" cy="47079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96EAF5-3579-4388-929E-E6A66E85D137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47079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80837C-D9DC-4435-A954-C02DDE86201E}"/>
                  </a:ext>
                </a:extLst>
              </p:cNvPr>
              <p:cNvSpPr/>
              <p:nvPr/>
            </p:nvSpPr>
            <p:spPr bwMode="auto">
              <a:xfrm>
                <a:off x="387350" y="468688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8383A5-350A-4072-A444-D0366447F6CC}"/>
              </a:ext>
            </a:extLst>
          </p:cNvPr>
          <p:cNvGrpSpPr/>
          <p:nvPr/>
        </p:nvGrpSpPr>
        <p:grpSpPr>
          <a:xfrm>
            <a:off x="387350" y="5196059"/>
            <a:ext cx="4504690" cy="791039"/>
            <a:chOff x="387350" y="2279187"/>
            <a:chExt cx="4504690" cy="7910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E64FED-4D9B-44D2-AE11-88B6B839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42538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Can you suggest the possible next steps for this game?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42BD57D-423A-4B87-B0D2-30A3F1DDF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16A4BAC-E5A7-442E-8B38-3923DD14906B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4B2E3C9-E440-49A1-9583-112C7CA89DB5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A11C8B5-217D-4C77-A1C1-AE6B0325D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82" y="1347507"/>
            <a:ext cx="3971589" cy="47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Lesson Presentation" id="{3E99E1FF-6112-4F56-AE2F-E6B630F1A11C}" vid="{95F88451-C6EF-438A-A25D-91151BA0E32D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glish Lesson Presentation" id="{3E99E1FF-6112-4F56-AE2F-E6B630F1A11C}" vid="{6EFEC386-A457-42D6-BCC4-C9279F79E2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Lesson Presentation</Template>
  <TotalTime>3455</TotalTime>
  <Words>448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Wingdings</vt:lpstr>
      <vt:lpstr>Twinkl</vt:lpstr>
      <vt:lpstr>Tuffy</vt:lpstr>
      <vt:lpstr>Tuffy-TTF</vt:lpstr>
      <vt:lpstr>Twinkl SemiBold</vt:lpstr>
      <vt:lpstr>Sassoon Infant Rg</vt:lpstr>
      <vt:lpstr>Calibri</vt:lpstr>
      <vt:lpstr>Office Theme</vt:lpstr>
      <vt:lpstr>1_Office Theme</vt:lpstr>
      <vt:lpstr>PowerPoint Presentation</vt:lpstr>
      <vt:lpstr>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Cris Lima</dc:creator>
  <cp:lastModifiedBy>Julie Wigginton</cp:lastModifiedBy>
  <cp:revision>267</cp:revision>
  <dcterms:created xsi:type="dcterms:W3CDTF">2019-01-25T12:30:55Z</dcterms:created>
  <dcterms:modified xsi:type="dcterms:W3CDTF">2020-06-20T06:51:03Z</dcterms:modified>
</cp:coreProperties>
</file>