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notesMasterIdLst>
    <p:notesMasterId r:id="rId18"/>
  </p:notesMasterIdLst>
  <p:handoutMasterIdLst>
    <p:handoutMasterId r:id="rId19"/>
  </p:handoutMasterIdLst>
  <p:sldIdLst>
    <p:sldId id="287" r:id="rId3"/>
    <p:sldId id="261" r:id="rId4"/>
    <p:sldId id="267" r:id="rId5"/>
    <p:sldId id="263" r:id="rId6"/>
    <p:sldId id="291" r:id="rId7"/>
    <p:sldId id="302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1" r:id="rId16"/>
    <p:sldId id="289" r:id="rId17"/>
  </p:sldIdLst>
  <p:sldSz cx="9144000" cy="6858000" type="screen4x3"/>
  <p:notesSz cx="6858000" cy="9144000"/>
  <p:embeddedFontLst>
    <p:embeddedFont>
      <p:font typeface="Twinkl" panose="020B0604020202020204" charset="0"/>
      <p:regular r:id="rId20"/>
      <p:bold r:id="rId21"/>
    </p:embeddedFont>
    <p:embeddedFont>
      <p:font typeface="Sassoon Infant Rg" panose="02000503030000020003" charset="0"/>
      <p:regular r:id="rId22"/>
      <p:bold r:id="rId23"/>
    </p:embeddedFont>
    <p:embeddedFont>
      <p:font typeface="Tuffy" panose="020B0603060100000000" charset="0"/>
      <p:regular r:id="rId24"/>
      <p:bold r:id="rId25"/>
      <p:italic r:id="rId26"/>
      <p:boldItalic r:id="rId27"/>
    </p:embeddedFont>
    <p:embeddedFont>
      <p:font typeface="Twinkl SemiBold" charset="0"/>
      <p:bold r:id="rId28"/>
    </p:embeddedFont>
    <p:embeddedFont>
      <p:font typeface="Tuffy-TTF" panose="020B0603060100000000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1842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E9F1FC"/>
    <a:srgbClr val="699327"/>
    <a:srgbClr val="14B4E4"/>
    <a:srgbClr val="C1CBF7"/>
    <a:srgbClr val="86CCCE"/>
    <a:srgbClr val="B2B2B2"/>
    <a:srgbClr val="AD8CC0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 showGuides="1">
      <p:cViewPr varScale="1">
        <p:scale>
          <a:sx n="106" d="100"/>
          <a:sy n="106" d="100"/>
        </p:scale>
        <p:origin x="528" y="76"/>
      </p:cViewPr>
      <p:guideLst>
        <p:guide orient="horz" pos="2160"/>
        <p:guide pos="2880"/>
        <p:guide pos="317"/>
        <p:guide orient="horz" pos="3997"/>
        <p:guide pos="5443"/>
        <p:guide orient="horz" pos="1842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1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E04E6-4D72-4F41-B85B-2664011F9AC3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4130-2570-4BD6-877D-4E4602F03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1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99094"/>
          </a:xfrm>
        </p:spPr>
        <p:txBody>
          <a:bodyPr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7" y="1837268"/>
            <a:ext cx="8220075" cy="4558770"/>
          </a:xfrm>
        </p:spPr>
        <p:txBody>
          <a:bodyPr/>
          <a:lstStyle>
            <a:lvl1pPr>
              <a:defRPr sz="1800">
                <a:latin typeface="+mn-lt"/>
                <a:ea typeface="Twinkl" pitchFamily="2" charset="0"/>
              </a:defRPr>
            </a:lvl1pPr>
            <a:lvl2pPr>
              <a:defRPr sz="1600">
                <a:latin typeface="+mn-lt"/>
                <a:ea typeface="Twinkl" pitchFamily="2" charset="0"/>
              </a:defRPr>
            </a:lvl2pPr>
            <a:lvl3pPr>
              <a:defRPr sz="1400">
                <a:latin typeface="+mn-lt"/>
                <a:ea typeface="Twinkl" pitchFamily="2" charset="0"/>
              </a:defRPr>
            </a:lvl3pPr>
            <a:lvl4pPr>
              <a:defRPr sz="1400">
                <a:latin typeface="+mn-lt"/>
                <a:ea typeface="Twinkl" pitchFamily="2" charset="0"/>
              </a:defRPr>
            </a:lvl4pPr>
            <a:lvl5pPr>
              <a:defRPr sz="1400">
                <a:latin typeface="+mn-lt"/>
                <a:ea typeface="Twinkl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8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0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489350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3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38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57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01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4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0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5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04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6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1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9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+mn-lt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+mn-lt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2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2" r:id="rId6"/>
    <p:sldLayoutId id="2147483683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cratch.mit.edu/projects/57805794/" TargetMode="Externa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7200" y="608442"/>
            <a:ext cx="8220075" cy="5484383"/>
            <a:chOff x="457200" y="608442"/>
            <a:chExt cx="8220075" cy="5484383"/>
          </a:xfrm>
        </p:grpSpPr>
        <p:sp>
          <p:nvSpPr>
            <p:cNvPr id="27" name="Rectangle 26"/>
            <p:cNvSpPr/>
            <p:nvPr/>
          </p:nvSpPr>
          <p:spPr>
            <a:xfrm>
              <a:off x="3581398" y="2168871"/>
              <a:ext cx="4806951" cy="3923954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inkl" pitchFamily="50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5649" y="1422428"/>
              <a:ext cx="76231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We use macros within PowerPoints to increase the interactivity of our presentations. Follow this simple process to get the most out of this resource.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</a:endParaRPr>
            </a:p>
          </p:txBody>
        </p:sp>
        <p:sp>
          <p:nvSpPr>
            <p:cNvPr id="29" name="Title 2"/>
            <p:cNvSpPr txBox="1">
              <a:spLocks/>
            </p:cNvSpPr>
            <p:nvPr/>
          </p:nvSpPr>
          <p:spPr>
            <a:xfrm>
              <a:off x="457200" y="608442"/>
              <a:ext cx="8220075" cy="65231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34192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Guidance for Macros in PowerPoints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5651" y="2168871"/>
              <a:ext cx="2681816" cy="3923954"/>
            </a:xfrm>
            <a:prstGeom prst="rect">
              <a:avLst/>
            </a:prstGeom>
            <a:solidFill>
              <a:srgbClr val="ACDD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1" name="Content Placeholder 6"/>
            <p:cNvSpPr txBox="1">
              <a:spLocks/>
            </p:cNvSpPr>
            <p:nvPr/>
          </p:nvSpPr>
          <p:spPr>
            <a:xfrm>
              <a:off x="755649" y="2168871"/>
              <a:ext cx="2681817" cy="3923954"/>
            </a:xfrm>
            <a:prstGeom prst="roundRect">
              <a:avLst>
                <a:gd name="adj" fmla="val 0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What to do: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Open the PowerPoint file and  enable editing.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A security warning box may appear. Click yes.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Click enable content.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Enter presentation mode (start the slide show). 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20638" y="2344545"/>
              <a:ext cx="3328470" cy="3572606"/>
              <a:chOff x="4322568" y="2344545"/>
              <a:chExt cx="3328470" cy="357260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322568" y="4923848"/>
                <a:ext cx="3328470" cy="993303"/>
                <a:chOff x="4324499" y="4866698"/>
                <a:chExt cx="3328470" cy="993303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4499" y="4866698"/>
                  <a:ext cx="3328470" cy="993303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0" name="Straight Arrow Connector 39"/>
                <p:cNvCxnSpPr/>
                <p:nvPr/>
              </p:nvCxnSpPr>
              <p:spPr bwMode="auto">
                <a:xfrm flipH="1">
                  <a:off x="7039039" y="5150347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2569" y="2344545"/>
                <a:ext cx="3328468" cy="34570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4322568" y="2844774"/>
                <a:ext cx="3328470" cy="1424323"/>
                <a:chOff x="4324499" y="3094889"/>
                <a:chExt cx="3328470" cy="142432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518" t="5788" r="2624" b="7516"/>
                <a:stretch/>
              </p:blipFill>
              <p:spPr>
                <a:xfrm>
                  <a:off x="4324499" y="3094889"/>
                  <a:ext cx="3328470" cy="1424323"/>
                </a:xfrm>
                <a:prstGeom prst="rect">
                  <a:avLst/>
                </a:prstGeom>
                <a:ln w="28575">
                  <a:solidFill>
                    <a:srgbClr val="0070C0"/>
                  </a:solidFill>
                </a:ln>
              </p:spPr>
            </p:pic>
            <p:cxnSp>
              <p:nvCxnSpPr>
                <p:cNvPr id="38" name="Straight Arrow Connector 37"/>
                <p:cNvCxnSpPr/>
                <p:nvPr/>
              </p:nvCxnSpPr>
              <p:spPr bwMode="auto">
                <a:xfrm flipH="1">
                  <a:off x="6613521" y="3807050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22568" y="4423618"/>
                <a:ext cx="3328470" cy="345708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6758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Designing a Backdrop 1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1797862"/>
            <a:ext cx="8001000" cy="501553"/>
            <a:chOff x="387350" y="2279153"/>
            <a:chExt cx="8001000" cy="50155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77501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Click on the button for Paint new backdrop.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53"/>
              <a:ext cx="177800" cy="501553"/>
              <a:chOff x="387350" y="4508362"/>
              <a:chExt cx="177800" cy="50136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501367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4696406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3152312"/>
            <a:ext cx="4184650" cy="791039"/>
            <a:chOff x="387350" y="2279187"/>
            <a:chExt cx="4184650" cy="7910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3933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A new canvas appears on the right for you to draw in.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7"/>
              <a:ext cx="177800" cy="791039"/>
              <a:chOff x="387350" y="4508361"/>
              <a:chExt cx="177800" cy="79074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79074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84160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63932BC-AE84-4AAA-B16C-CEE2F237E3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681" y="1496966"/>
            <a:ext cx="1308847" cy="1308847"/>
          </a:xfrm>
          <a:prstGeom prst="ellipse">
            <a:avLst/>
          </a:prstGeom>
          <a:ln w="76200">
            <a:solidFill>
              <a:srgbClr val="0079C2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CEC924E-166A-4FA1-9BD8-1EC1116B17D9}"/>
              </a:ext>
            </a:extLst>
          </p:cNvPr>
          <p:cNvGrpSpPr/>
          <p:nvPr/>
        </p:nvGrpSpPr>
        <p:grpSpPr>
          <a:xfrm>
            <a:off x="4572000" y="3276544"/>
            <a:ext cx="3657600" cy="2702915"/>
            <a:chOff x="2608729" y="3276544"/>
            <a:chExt cx="3657600" cy="270291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2A2DD6C-15C7-49C6-B5E7-76847D8F4CC0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885757" y="3276544"/>
              <a:ext cx="3372485" cy="2653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A19786C-848B-44A7-85ED-8AFA46FCDA9E}"/>
                </a:ext>
              </a:extLst>
            </p:cNvPr>
            <p:cNvSpPr/>
            <p:nvPr/>
          </p:nvSpPr>
          <p:spPr>
            <a:xfrm>
              <a:off x="2608729" y="3281081"/>
              <a:ext cx="3657600" cy="2698378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289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Designing a Backdrop 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1569260"/>
            <a:ext cx="3872230" cy="726263"/>
            <a:chOff x="387350" y="2279151"/>
            <a:chExt cx="3872230" cy="72626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3621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Use the rectangle shape tool to draw your maze obstacles.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51"/>
              <a:ext cx="177800" cy="726263"/>
              <a:chOff x="387350" y="4508362"/>
              <a:chExt cx="177800" cy="72599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25994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4810663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3398694"/>
            <a:ext cx="4184650" cy="1044722"/>
            <a:chOff x="387350" y="2279189"/>
            <a:chExt cx="4184650" cy="104472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49668"/>
              <a:ext cx="393382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Change colours using the sliders from the fill and outline dropdown menu.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9"/>
              <a:ext cx="177800" cy="1044722"/>
              <a:chOff x="387350" y="4508362"/>
              <a:chExt cx="177800" cy="104432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1044327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970149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C924E-166A-4FA1-9BD8-1EC1116B17D9}"/>
              </a:ext>
            </a:extLst>
          </p:cNvPr>
          <p:cNvGrpSpPr/>
          <p:nvPr/>
        </p:nvGrpSpPr>
        <p:grpSpPr>
          <a:xfrm>
            <a:off x="4732020" y="1630624"/>
            <a:ext cx="3657600" cy="2702915"/>
            <a:chOff x="2608729" y="3276544"/>
            <a:chExt cx="3657600" cy="270291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2A2DD6C-15C7-49C6-B5E7-76847D8F4CC0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885757" y="3276544"/>
              <a:ext cx="3372485" cy="2653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A19786C-848B-44A7-85ED-8AFA46FCDA9E}"/>
                </a:ext>
              </a:extLst>
            </p:cNvPr>
            <p:cNvSpPr/>
            <p:nvPr/>
          </p:nvSpPr>
          <p:spPr>
            <a:xfrm>
              <a:off x="2608729" y="3281081"/>
              <a:ext cx="3657600" cy="2698378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5CBF01-E6BC-4D40-A9F1-409E4CD66531}"/>
              </a:ext>
            </a:extLst>
          </p:cNvPr>
          <p:cNvGrpSpPr/>
          <p:nvPr/>
        </p:nvGrpSpPr>
        <p:grpSpPr>
          <a:xfrm>
            <a:off x="387350" y="2577182"/>
            <a:ext cx="4100830" cy="501553"/>
            <a:chOff x="387350" y="2279153"/>
            <a:chExt cx="4100830" cy="50155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DBD767-854A-42EC-81A6-21DB14D80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3850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Use the fill tool to colour the objects.</a:t>
              </a: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F7C52930-DA60-40B0-91E1-8969AAD22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53"/>
              <a:ext cx="177800" cy="501553"/>
              <a:chOff x="387350" y="4508362"/>
              <a:chExt cx="177800" cy="50136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8BC5729-1700-46D0-9FA8-D3A606F4553F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501367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EE2198B-4C3F-4C12-A55A-76A709343FC2}"/>
                  </a:ext>
                </a:extLst>
              </p:cNvPr>
              <p:cNvSpPr/>
              <p:nvPr/>
            </p:nvSpPr>
            <p:spPr bwMode="auto">
              <a:xfrm>
                <a:off x="387350" y="4696406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0A521E-5BA6-479C-831D-7A0E51B1A549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4817540"/>
            <a:ext cx="8001001" cy="884760"/>
            <a:chOff x="387350" y="2957513"/>
            <a:chExt cx="8001001" cy="884760"/>
          </a:xfrm>
        </p:grpSpPr>
        <p:grpSp>
          <p:nvGrpSpPr>
            <p:cNvPr id="23" name="Group 9">
              <a:extLst>
                <a:ext uri="{FF2B5EF4-FFF2-40B4-BE49-F238E27FC236}">
                  <a16:creationId xmlns:a16="http://schemas.microsoft.com/office/drawing/2014/main" id="{EF0D6F42-EA2D-4296-A858-A7538149C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8001001" cy="884760"/>
              <a:chOff x="387350" y="2957513"/>
              <a:chExt cx="8001001" cy="88476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EA4344D-2490-4BC9-A18A-C88B354939E3}"/>
                  </a:ext>
                </a:extLst>
              </p:cNvPr>
              <p:cNvSpPr/>
              <p:nvPr/>
            </p:nvSpPr>
            <p:spPr>
              <a:xfrm>
                <a:off x="493713" y="2957513"/>
                <a:ext cx="7894638" cy="88476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95F023C-6BF5-4948-B0D3-80D12FB35547}"/>
                  </a:ext>
                </a:extLst>
              </p:cNvPr>
              <p:cNvSpPr/>
              <p:nvPr/>
            </p:nvSpPr>
            <p:spPr>
              <a:xfrm>
                <a:off x="387350" y="3335560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9F6C54EC-711D-4AE2-AAAA-833A5BC01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7" y="3062196"/>
              <a:ext cx="76263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Decide where you want to place your maze obstacles and don’t forget the green exit rectangle.</a:t>
              </a: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C6F957B-E41A-456E-A8AE-1E23BD6941F6}"/>
              </a:ext>
            </a:extLst>
          </p:cNvPr>
          <p:cNvCxnSpPr>
            <a:cxnSpLocks/>
          </p:cNvCxnSpPr>
          <p:nvPr/>
        </p:nvCxnSpPr>
        <p:spPr>
          <a:xfrm>
            <a:off x="3882613" y="1977281"/>
            <a:ext cx="1232312" cy="1280269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69F56E-1EEB-4837-9279-1069B581B3E3}"/>
              </a:ext>
            </a:extLst>
          </p:cNvPr>
          <p:cNvCxnSpPr>
            <a:cxnSpLocks/>
          </p:cNvCxnSpPr>
          <p:nvPr/>
        </p:nvCxnSpPr>
        <p:spPr>
          <a:xfrm>
            <a:off x="3876898" y="1657350"/>
            <a:ext cx="0" cy="573881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C5F55C-F258-4022-BC0D-BFE208A8B77A}"/>
              </a:ext>
            </a:extLst>
          </p:cNvPr>
          <p:cNvCxnSpPr>
            <a:cxnSpLocks/>
          </p:cNvCxnSpPr>
          <p:nvPr/>
        </p:nvCxnSpPr>
        <p:spPr>
          <a:xfrm>
            <a:off x="4398169" y="2865120"/>
            <a:ext cx="691991" cy="1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A96C060-8CC8-4DA3-970F-2191A869BA42}"/>
              </a:ext>
            </a:extLst>
          </p:cNvPr>
          <p:cNvCxnSpPr>
            <a:cxnSpLocks/>
          </p:cNvCxnSpPr>
          <p:nvPr/>
        </p:nvCxnSpPr>
        <p:spPr>
          <a:xfrm>
            <a:off x="4387438" y="2726531"/>
            <a:ext cx="0" cy="271463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7205925-297C-47B5-AA04-2F6B985CB2C7}"/>
              </a:ext>
            </a:extLst>
          </p:cNvPr>
          <p:cNvSpPr/>
          <p:nvPr/>
        </p:nvSpPr>
        <p:spPr>
          <a:xfrm>
            <a:off x="5017294" y="1927860"/>
            <a:ext cx="918686" cy="25209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7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Coding the Maze Game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3282136"/>
            <a:ext cx="4184650" cy="815994"/>
            <a:chOff x="387350" y="2279172"/>
            <a:chExt cx="4184650" cy="8159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67598"/>
              <a:ext cx="3933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Try out each of the blocks as you select them.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72"/>
              <a:ext cx="177800" cy="815994"/>
              <a:chOff x="387350" y="4508362"/>
              <a:chExt cx="177800" cy="815688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815688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855896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5CBF01-E6BC-4D40-A9F1-409E4CD66531}"/>
              </a:ext>
            </a:extLst>
          </p:cNvPr>
          <p:cNvGrpSpPr/>
          <p:nvPr/>
        </p:nvGrpSpPr>
        <p:grpSpPr>
          <a:xfrm>
            <a:off x="387350" y="2370993"/>
            <a:ext cx="4184650" cy="736537"/>
            <a:chOff x="387350" y="2279152"/>
            <a:chExt cx="4184650" cy="73653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DBD767-854A-42EC-81A6-21DB14D80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3933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Can you use your written algorithm to design the code for the game?</a:t>
              </a: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F7C52930-DA60-40B0-91E1-8969AAD22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52"/>
              <a:ext cx="177800" cy="736537"/>
              <a:chOff x="387350" y="4508362"/>
              <a:chExt cx="177800" cy="73626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8BC5729-1700-46D0-9FA8-D3A606F4553F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36264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EE2198B-4C3F-4C12-A55A-76A709343FC2}"/>
                  </a:ext>
                </a:extLst>
              </p:cNvPr>
              <p:cNvSpPr/>
              <p:nvPr/>
            </p:nvSpPr>
            <p:spPr bwMode="auto">
              <a:xfrm>
                <a:off x="387350" y="4815424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0A521E-5BA6-479C-831D-7A0E51B1A549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559990"/>
            <a:ext cx="8001001" cy="621235"/>
            <a:chOff x="387350" y="2957513"/>
            <a:chExt cx="8001001" cy="621235"/>
          </a:xfrm>
        </p:grpSpPr>
        <p:grpSp>
          <p:nvGrpSpPr>
            <p:cNvPr id="23" name="Group 9">
              <a:extLst>
                <a:ext uri="{FF2B5EF4-FFF2-40B4-BE49-F238E27FC236}">
                  <a16:creationId xmlns:a16="http://schemas.microsoft.com/office/drawing/2014/main" id="{EF0D6F42-EA2D-4296-A858-A7538149C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8001001" cy="621235"/>
              <a:chOff x="387350" y="2957513"/>
              <a:chExt cx="8001001" cy="62123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EA4344D-2490-4BC9-A18A-C88B354939E3}"/>
                  </a:ext>
                </a:extLst>
              </p:cNvPr>
              <p:cNvSpPr/>
              <p:nvPr/>
            </p:nvSpPr>
            <p:spPr>
              <a:xfrm>
                <a:off x="493713" y="2957513"/>
                <a:ext cx="7894638" cy="621235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95F023C-6BF5-4948-B0D3-80D12FB35547}"/>
                  </a:ext>
                </a:extLst>
              </p:cNvPr>
              <p:cNvSpPr/>
              <p:nvPr/>
            </p:nvSpPr>
            <p:spPr>
              <a:xfrm>
                <a:off x="387350" y="3211735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9F6C54EC-711D-4AE2-AAAA-833A5BC01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7" y="3062196"/>
              <a:ext cx="76263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Now you have your new character and backdrop.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808EFD-6645-45BE-BEFA-63C9AA2D78CC}"/>
              </a:ext>
            </a:extLst>
          </p:cNvPr>
          <p:cNvGrpSpPr/>
          <p:nvPr/>
        </p:nvGrpSpPr>
        <p:grpSpPr>
          <a:xfrm>
            <a:off x="387350" y="4297965"/>
            <a:ext cx="4184650" cy="831527"/>
            <a:chOff x="387350" y="2279187"/>
            <a:chExt cx="4184650" cy="83152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5C6AF89-D7BB-4F21-A7DD-B59FE5CB4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49668"/>
              <a:ext cx="3933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Keep testing and debugging the game as you go along.</a:t>
              </a:r>
            </a:p>
          </p:txBody>
        </p: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4D43D0DB-7EF2-4C49-A4AF-5A3E2AF3AE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7"/>
              <a:ext cx="177800" cy="831527"/>
              <a:chOff x="387350" y="4508362"/>
              <a:chExt cx="177800" cy="83121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77E70F9-3EF5-44DE-AFFD-BB9419C01402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831213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635C9B5-A9A1-4FB1-B056-F736E06D15DE}"/>
                  </a:ext>
                </a:extLst>
              </p:cNvPr>
              <p:cNvSpPr/>
              <p:nvPr/>
            </p:nvSpPr>
            <p:spPr bwMode="auto">
              <a:xfrm>
                <a:off x="387350" y="4863032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44433A-521C-47AC-B762-D6549D82E24A}"/>
              </a:ext>
            </a:extLst>
          </p:cNvPr>
          <p:cNvGrpSpPr/>
          <p:nvPr/>
        </p:nvGrpSpPr>
        <p:grpSpPr>
          <a:xfrm>
            <a:off x="387350" y="5355796"/>
            <a:ext cx="3763310" cy="815278"/>
            <a:chOff x="387350" y="2279188"/>
            <a:chExt cx="3763310" cy="81527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111415B-C48A-4155-A364-8F9D43072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49668"/>
              <a:ext cx="35124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Use the </a:t>
              </a:r>
              <a:r>
                <a:rPr lang="en-GB" altLang="en-US" b="1" dirty="0"/>
                <a:t>Writing Algorithms Activity Sheet</a:t>
              </a:r>
              <a:r>
                <a:rPr lang="en-GB" altLang="en-US" dirty="0"/>
                <a:t>. </a:t>
              </a:r>
            </a:p>
          </p:txBody>
        </p:sp>
        <p:grpSp>
          <p:nvGrpSpPr>
            <p:cNvPr id="51" name="Group 5">
              <a:extLst>
                <a:ext uri="{FF2B5EF4-FFF2-40B4-BE49-F238E27FC236}">
                  <a16:creationId xmlns:a16="http://schemas.microsoft.com/office/drawing/2014/main" id="{05A9B6D4-B42D-42B3-ADF1-7FF3B2C92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8"/>
              <a:ext cx="177800" cy="815278"/>
              <a:chOff x="387350" y="4508362"/>
              <a:chExt cx="177800" cy="81497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61F8017-4E0D-425F-989D-2198BCC48F50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81497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1723BB2-EC50-4577-8FE3-2BBB641D715F}"/>
                  </a:ext>
                </a:extLst>
              </p:cNvPr>
              <p:cNvSpPr/>
              <p:nvPr/>
            </p:nvSpPr>
            <p:spPr bwMode="auto">
              <a:xfrm>
                <a:off x="387350" y="4853511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DAA7EB9-6EC0-4E43-9AEB-4580139210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050" y="2275524"/>
            <a:ext cx="2699750" cy="3817301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3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Play the Game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3389729"/>
            <a:ext cx="4274297" cy="828025"/>
            <a:chOff x="387350" y="2279189"/>
            <a:chExt cx="4274297" cy="82802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49668"/>
              <a:ext cx="40234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Try playing the game to see if it acts as expected. Test and debug the code.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9"/>
              <a:ext cx="177800" cy="828025"/>
              <a:chOff x="387350" y="4508362"/>
              <a:chExt cx="177800" cy="82771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82771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863034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5CBF01-E6BC-4D40-A9F1-409E4CD66531}"/>
              </a:ext>
            </a:extLst>
          </p:cNvPr>
          <p:cNvGrpSpPr/>
          <p:nvPr/>
        </p:nvGrpSpPr>
        <p:grpSpPr>
          <a:xfrm>
            <a:off x="387350" y="2577182"/>
            <a:ext cx="8001000" cy="501553"/>
            <a:chOff x="387350" y="2279153"/>
            <a:chExt cx="8001000" cy="50155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DBD767-854A-42EC-81A6-21DB14D80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77501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Compare games and coding solutions with other children in the class.</a:t>
              </a: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F7C52930-DA60-40B0-91E1-8969AAD22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53"/>
              <a:ext cx="177800" cy="501553"/>
              <a:chOff x="387350" y="4508362"/>
              <a:chExt cx="177800" cy="50136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8BC5729-1700-46D0-9FA8-D3A606F4553F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501367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EE2198B-4C3F-4C12-A55A-76A709343FC2}"/>
                  </a:ext>
                </a:extLst>
              </p:cNvPr>
              <p:cNvSpPr/>
              <p:nvPr/>
            </p:nvSpPr>
            <p:spPr bwMode="auto">
              <a:xfrm>
                <a:off x="387350" y="4696406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0A521E-5BA6-479C-831D-7A0E51B1A549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572316"/>
            <a:ext cx="8001001" cy="624037"/>
            <a:chOff x="387350" y="2957513"/>
            <a:chExt cx="8001001" cy="624037"/>
          </a:xfrm>
        </p:grpSpPr>
        <p:grpSp>
          <p:nvGrpSpPr>
            <p:cNvPr id="23" name="Group 9">
              <a:extLst>
                <a:ext uri="{FF2B5EF4-FFF2-40B4-BE49-F238E27FC236}">
                  <a16:creationId xmlns:a16="http://schemas.microsoft.com/office/drawing/2014/main" id="{EF0D6F42-EA2D-4296-A858-A7538149C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8001001" cy="624037"/>
              <a:chOff x="387350" y="2957513"/>
              <a:chExt cx="8001001" cy="62403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EA4344D-2490-4BC9-A18A-C88B354939E3}"/>
                  </a:ext>
                </a:extLst>
              </p:cNvPr>
              <p:cNvSpPr/>
              <p:nvPr/>
            </p:nvSpPr>
            <p:spPr>
              <a:xfrm>
                <a:off x="493713" y="2957513"/>
                <a:ext cx="7894638" cy="624037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95F023C-6BF5-4948-B0D3-80D12FB35547}"/>
                  </a:ext>
                </a:extLst>
              </p:cNvPr>
              <p:cNvSpPr/>
              <p:nvPr/>
            </p:nvSpPr>
            <p:spPr>
              <a:xfrm>
                <a:off x="387350" y="3210053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9F6C54EC-711D-4AE2-AAAA-833A5BC01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7" y="3062196"/>
              <a:ext cx="76263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Make sure you have saved your file.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FA61745-F039-4B95-A5E1-7B3C23B225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28682"/>
            <a:ext cx="4497803" cy="3648635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1394E48-4DB2-4319-9908-156DAACF2ACE}"/>
              </a:ext>
            </a:extLst>
          </p:cNvPr>
          <p:cNvGrpSpPr/>
          <p:nvPr/>
        </p:nvGrpSpPr>
        <p:grpSpPr>
          <a:xfrm>
            <a:off x="387350" y="4516593"/>
            <a:ext cx="4184650" cy="1044722"/>
            <a:chOff x="387350" y="2279189"/>
            <a:chExt cx="4184650" cy="104472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39B5575-2677-45DC-977C-BB80DDF9E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49668"/>
              <a:ext cx="393382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Can you suggest the next steps or any improvements for each version of the game?</a:t>
              </a:r>
            </a:p>
          </p:txBody>
        </p: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923AA21E-E37D-46DA-B318-6B09AEE9F2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9"/>
              <a:ext cx="177800" cy="1044722"/>
              <a:chOff x="387350" y="4508362"/>
              <a:chExt cx="177800" cy="104432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22FB0AB-418F-4B9E-8A5F-A53699C2035C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1044327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F07994D-04A1-40AB-BD85-5538DEEA70AA}"/>
                  </a:ext>
                </a:extLst>
              </p:cNvPr>
              <p:cNvSpPr/>
              <p:nvPr/>
            </p:nvSpPr>
            <p:spPr bwMode="auto">
              <a:xfrm>
                <a:off x="387350" y="4970149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38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design and program a character game.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draw a background using blocks to make a maze.</a:t>
            </a:r>
          </a:p>
          <a:p>
            <a:r>
              <a:rPr lang="en-GB" dirty="0">
                <a:latin typeface="Twinkl" pitchFamily="2" charset="0"/>
              </a:rPr>
              <a:t>I can select and change a character (sprite).</a:t>
            </a:r>
          </a:p>
          <a:p>
            <a:r>
              <a:rPr lang="en-GB" dirty="0">
                <a:latin typeface="Twinkl" pitchFamily="2" charset="0"/>
              </a:rPr>
              <a:t>I can program commands that control the movement of a sprite.</a:t>
            </a:r>
          </a:p>
          <a:p>
            <a:r>
              <a:rPr lang="en-GB" dirty="0">
                <a:latin typeface="Twinkl" pitchFamily="2" charset="0"/>
              </a:rPr>
              <a:t>I can program consequences for specific actions.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D103BB-B0F6-4008-B44E-17B501280F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5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05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54075" y="6464797"/>
            <a:ext cx="462803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Computing</a:t>
            </a:r>
            <a:r>
              <a:rPr lang="en-GB" sz="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| Year 5 | Scratch Developing Games | Maze Game 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Scratch Developing Games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Computing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75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design and program a character game.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draw a background using blocks to make a maze.</a:t>
            </a:r>
          </a:p>
          <a:p>
            <a:r>
              <a:rPr lang="en-GB" dirty="0">
                <a:latin typeface="Twinkl" pitchFamily="2" charset="0"/>
              </a:rPr>
              <a:t>I can select and change a character (sprite).</a:t>
            </a:r>
          </a:p>
          <a:p>
            <a:r>
              <a:rPr lang="en-GB" dirty="0">
                <a:latin typeface="Twinkl" pitchFamily="2" charset="0"/>
              </a:rPr>
              <a:t>I can program commands that control the movement of a sprite.</a:t>
            </a:r>
          </a:p>
          <a:p>
            <a:r>
              <a:rPr lang="en-GB" dirty="0">
                <a:latin typeface="Twinkl" pitchFamily="2" charset="0"/>
              </a:rPr>
              <a:t>I can program consequences for specific actions.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Scratch Recap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4CDC8110-9674-440C-9794-1767D084B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1582738"/>
            <a:ext cx="7750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pc="-20" dirty="0"/>
              <a:t>Can you remember these key features for programming and using Scratch? </a:t>
            </a:r>
          </a:p>
        </p:txBody>
      </p:sp>
      <p:grpSp>
        <p:nvGrpSpPr>
          <p:cNvPr id="38" name="Group 5">
            <a:extLst>
              <a:ext uri="{FF2B5EF4-FFF2-40B4-BE49-F238E27FC236}">
                <a16:creationId xmlns:a16="http://schemas.microsoft.com/office/drawing/2014/main" id="{EC13638F-22AF-41A7-88C9-86F6CEBFE9F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535113"/>
            <a:ext cx="177800" cy="517525"/>
            <a:chOff x="387350" y="4508362"/>
            <a:chExt cx="177800" cy="51733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DE4456-CDD4-475B-923E-ED4F5ACAF262}"/>
                </a:ext>
              </a:extLst>
            </p:cNvPr>
            <p:cNvSpPr/>
            <p:nvPr/>
          </p:nvSpPr>
          <p:spPr bwMode="auto">
            <a:xfrm>
              <a:off x="493713" y="4508362"/>
              <a:ext cx="71437" cy="517330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4B7CBCC-13FF-479B-AC69-044DC752F732}"/>
                </a:ext>
              </a:extLst>
            </p:cNvPr>
            <p:cNvSpPr/>
            <p:nvPr/>
          </p:nvSpPr>
          <p:spPr bwMode="auto">
            <a:xfrm>
              <a:off x="387350" y="4705928"/>
              <a:ext cx="122238" cy="122192"/>
            </a:xfrm>
            <a:prstGeom prst="ellipse">
              <a:avLst/>
            </a:prstGeom>
            <a:solidFill>
              <a:srgbClr val="00639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7D42E-0CC7-46E9-A7CA-9180C1F29C8C}"/>
              </a:ext>
            </a:extLst>
          </p:cNvPr>
          <p:cNvGrpSpPr/>
          <p:nvPr/>
        </p:nvGrpSpPr>
        <p:grpSpPr>
          <a:xfrm>
            <a:off x="759106" y="2271657"/>
            <a:ext cx="3643308" cy="3816218"/>
            <a:chOff x="1004888" y="2065470"/>
            <a:chExt cx="3643308" cy="38162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45A8B-53ED-44FF-A52C-0951409D9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4888" y="2065470"/>
              <a:ext cx="2152650" cy="3816218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E5F0C3B-12B4-437B-9528-7DAD9658F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4653" y="2065470"/>
              <a:ext cx="1633543" cy="38162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9451E7-A8F3-4FE4-854B-2BB3DB229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123" y="2271708"/>
              <a:ext cx="3592508" cy="3592508"/>
            </a:xfrm>
            <a:prstGeom prst="roundRect">
              <a:avLst>
                <a:gd name="adj" fmla="val 229"/>
              </a:avLst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6CAC46-851E-4E3A-A797-3490EB92966B}"/>
              </a:ext>
            </a:extLst>
          </p:cNvPr>
          <p:cNvGrpSpPr/>
          <p:nvPr/>
        </p:nvGrpSpPr>
        <p:grpSpPr>
          <a:xfrm>
            <a:off x="6281644" y="2272553"/>
            <a:ext cx="2106706" cy="3607547"/>
            <a:chOff x="6281644" y="2272553"/>
            <a:chExt cx="2106706" cy="360754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7B69FD-B3E5-451F-B3B7-4EAB03FAC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1644" y="2272553"/>
              <a:ext cx="2106706" cy="360381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91519C-89F8-4CA5-BEED-FB185FCC6DAE}"/>
                </a:ext>
              </a:extLst>
            </p:cNvPr>
            <p:cNvSpPr/>
            <p:nvPr/>
          </p:nvSpPr>
          <p:spPr>
            <a:xfrm>
              <a:off x="6286500" y="2273300"/>
              <a:ext cx="2101850" cy="3606800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844693B3-6E57-401E-9CCA-3CC122214EDA}"/>
              </a:ext>
            </a:extLst>
          </p:cNvPr>
          <p:cNvSpPr/>
          <p:nvPr/>
        </p:nvSpPr>
        <p:spPr>
          <a:xfrm>
            <a:off x="755650" y="2273299"/>
            <a:ext cx="3649663" cy="381952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ABD5B1A-E96E-4627-8D25-1DB29222F928}"/>
              </a:ext>
            </a:extLst>
          </p:cNvPr>
          <p:cNvCxnSpPr>
            <a:cxnSpLocks/>
          </p:cNvCxnSpPr>
          <p:nvPr/>
        </p:nvCxnSpPr>
        <p:spPr>
          <a:xfrm flipH="1">
            <a:off x="3164542" y="2823882"/>
            <a:ext cx="1407458" cy="1775012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6757BBB-E8A3-4DB0-8627-A644928A9F32}"/>
              </a:ext>
            </a:extLst>
          </p:cNvPr>
          <p:cNvCxnSpPr>
            <a:cxnSpLocks/>
          </p:cNvCxnSpPr>
          <p:nvPr/>
        </p:nvCxnSpPr>
        <p:spPr>
          <a:xfrm>
            <a:off x="4572000" y="2625725"/>
            <a:ext cx="0" cy="434975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1BBE717-3D08-4067-8D5B-D8FDEE24A1E9}"/>
              </a:ext>
            </a:extLst>
          </p:cNvPr>
          <p:cNvSpPr/>
          <p:nvPr/>
        </p:nvSpPr>
        <p:spPr>
          <a:xfrm>
            <a:off x="4572000" y="2643699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sprite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78A4FEE-D3C0-48DB-9685-35DE85E04719}"/>
              </a:ext>
            </a:extLst>
          </p:cNvPr>
          <p:cNvCxnSpPr>
            <a:cxnSpLocks/>
          </p:cNvCxnSpPr>
          <p:nvPr/>
        </p:nvCxnSpPr>
        <p:spPr>
          <a:xfrm flipH="1">
            <a:off x="4078941" y="3609183"/>
            <a:ext cx="493059" cy="209782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ED33136-04ED-495D-8004-6E9F7A1AAE7C}"/>
              </a:ext>
            </a:extLst>
          </p:cNvPr>
          <p:cNvCxnSpPr>
            <a:cxnSpLocks/>
          </p:cNvCxnSpPr>
          <p:nvPr/>
        </p:nvCxnSpPr>
        <p:spPr>
          <a:xfrm>
            <a:off x="4572000" y="3411026"/>
            <a:ext cx="0" cy="434975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36C1C29C-E9FA-448C-B076-F87C382B042A}"/>
              </a:ext>
            </a:extLst>
          </p:cNvPr>
          <p:cNvSpPr/>
          <p:nvPr/>
        </p:nvSpPr>
        <p:spPr>
          <a:xfrm>
            <a:off x="4572000" y="342900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backdrop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81034A7-46CC-4410-BE89-65FC18C3EC32}"/>
              </a:ext>
            </a:extLst>
          </p:cNvPr>
          <p:cNvCxnSpPr>
            <a:cxnSpLocks/>
          </p:cNvCxnSpPr>
          <p:nvPr/>
        </p:nvCxnSpPr>
        <p:spPr>
          <a:xfrm>
            <a:off x="6175375" y="5651500"/>
            <a:ext cx="523081" cy="0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57A4B61-2946-4AB7-9A8C-6D394C3ABD71}"/>
              </a:ext>
            </a:extLst>
          </p:cNvPr>
          <p:cNvCxnSpPr>
            <a:cxnSpLocks/>
          </p:cNvCxnSpPr>
          <p:nvPr/>
        </p:nvCxnSpPr>
        <p:spPr>
          <a:xfrm>
            <a:off x="6181725" y="5444520"/>
            <a:ext cx="0" cy="434975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FA589BD-C950-49CA-853C-349A873855CA}"/>
              </a:ext>
            </a:extLst>
          </p:cNvPr>
          <p:cNvSpPr/>
          <p:nvPr/>
        </p:nvSpPr>
        <p:spPr>
          <a:xfrm>
            <a:off x="4457700" y="5462494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blocks (scripts)</a:t>
            </a:r>
          </a:p>
        </p:txBody>
      </p:sp>
    </p:spTree>
    <p:extLst>
      <p:ext uri="{BB962C8B-B14F-4D97-AF65-F5344CB8AC3E}">
        <p14:creationId xmlns:p14="http://schemas.microsoft.com/office/powerpoint/2010/main" val="32922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4" grpId="0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The Maze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7D078-C08D-4EC0-9BDB-F35453101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1744104"/>
            <a:ext cx="3575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pc="-20" dirty="0"/>
              <a:t>Click on the image to run the maze game.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6D2CEE83-5952-4B5D-B6DF-25B3693802F9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696477"/>
            <a:ext cx="177800" cy="725252"/>
            <a:chOff x="387350" y="4508362"/>
            <a:chExt cx="177800" cy="7249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DF8C25-33FF-44E9-85C2-C7E4804F8EC4}"/>
                </a:ext>
              </a:extLst>
            </p:cNvPr>
            <p:cNvSpPr/>
            <p:nvPr/>
          </p:nvSpPr>
          <p:spPr bwMode="auto">
            <a:xfrm>
              <a:off x="493713" y="4508362"/>
              <a:ext cx="71437" cy="724979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CCB54BA-7F83-4203-BFD3-68480759CCA9}"/>
                </a:ext>
              </a:extLst>
            </p:cNvPr>
            <p:cNvSpPr/>
            <p:nvPr/>
          </p:nvSpPr>
          <p:spPr bwMode="auto">
            <a:xfrm>
              <a:off x="387350" y="4808284"/>
              <a:ext cx="122238" cy="122192"/>
            </a:xfrm>
            <a:prstGeom prst="ellipse">
              <a:avLst/>
            </a:prstGeom>
            <a:solidFill>
              <a:srgbClr val="00639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DD5A4-7570-4E8B-A058-1D8194A1EA3E}"/>
              </a:ext>
            </a:extLst>
          </p:cNvPr>
          <p:cNvGrpSpPr/>
          <p:nvPr/>
        </p:nvGrpSpPr>
        <p:grpSpPr>
          <a:xfrm>
            <a:off x="387350" y="2740632"/>
            <a:ext cx="4632884" cy="797392"/>
            <a:chOff x="387350" y="2279180"/>
            <a:chExt cx="4632884" cy="7973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31FBDB-388D-44EF-B988-7BC942EE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43820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The aim of the game is to reach the green exit without touching the red obstacles.</a:t>
              </a: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103FEAD0-B54D-4B7A-A9F5-8E49BD8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0"/>
              <a:ext cx="177800" cy="797392"/>
              <a:chOff x="387350" y="4508362"/>
              <a:chExt cx="177800" cy="79709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DC5222-6076-4BD3-958C-B163D10BD713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9709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E46788F-65D3-423B-9B9C-D73DF34120F8}"/>
                  </a:ext>
                </a:extLst>
              </p:cNvPr>
              <p:cNvSpPr/>
              <p:nvPr/>
            </p:nvSpPr>
            <p:spPr bwMode="auto">
              <a:xfrm>
                <a:off x="387350" y="4846369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92A07E-D7FB-4F9B-80A8-29C8763BD77A}"/>
              </a:ext>
            </a:extLst>
          </p:cNvPr>
          <p:cNvGrpSpPr/>
          <p:nvPr/>
        </p:nvGrpSpPr>
        <p:grpSpPr>
          <a:xfrm>
            <a:off x="5169274" y="1515034"/>
            <a:ext cx="2682272" cy="2233614"/>
            <a:chOff x="5429250" y="1481738"/>
            <a:chExt cx="2959100" cy="2464138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C86F939-6ED2-4D89-9699-6CEF83CCA1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29250" y="1481738"/>
              <a:ext cx="2959100" cy="246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EB3278D-3159-4EE4-A758-4682A9808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1904" y="2489760"/>
              <a:ext cx="518165" cy="69499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5796AD-C24A-46E9-8256-3E445302854F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4015348"/>
            <a:ext cx="7116109" cy="539750"/>
            <a:chOff x="387350" y="2957513"/>
            <a:chExt cx="7116109" cy="539750"/>
          </a:xfrm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2787B1E4-6C77-40CD-8CD3-27E1730C5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7116109" cy="539750"/>
              <a:chOff x="387350" y="2957513"/>
              <a:chExt cx="7116109" cy="53975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573E5B8-D37D-42B6-8E9C-4206C89BA577}"/>
                  </a:ext>
                </a:extLst>
              </p:cNvPr>
              <p:cNvSpPr/>
              <p:nvPr/>
            </p:nvSpPr>
            <p:spPr>
              <a:xfrm>
                <a:off x="493713" y="2957513"/>
                <a:ext cx="7009746" cy="53975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46D344B-B894-47E8-8583-1F98171792C5}"/>
                  </a:ext>
                </a:extLst>
              </p:cNvPr>
              <p:cNvSpPr/>
              <p:nvPr/>
            </p:nvSpPr>
            <p:spPr>
              <a:xfrm>
                <a:off x="387350" y="3163888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C4D5C1A0-A05A-49C6-8C53-01C8154A2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7" y="3035301"/>
              <a:ext cx="5273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How does the user make the character move?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8A5978-BF67-44A0-9D28-17891B96B7E3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4795277"/>
            <a:ext cx="6927850" cy="539750"/>
            <a:chOff x="387350" y="2957513"/>
            <a:chExt cx="6927850" cy="539750"/>
          </a:xfrm>
        </p:grpSpPr>
        <p:grpSp>
          <p:nvGrpSpPr>
            <p:cNvPr id="26" name="Group 9">
              <a:extLst>
                <a:ext uri="{FF2B5EF4-FFF2-40B4-BE49-F238E27FC236}">
                  <a16:creationId xmlns:a16="http://schemas.microsoft.com/office/drawing/2014/main" id="{2C0DB653-A897-408F-A00E-B422CA2FE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6927850" cy="539750"/>
              <a:chOff x="387350" y="2957513"/>
              <a:chExt cx="6927850" cy="53975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3E04E25-A8C5-453A-A444-8CAE2B801063}"/>
                  </a:ext>
                </a:extLst>
              </p:cNvPr>
              <p:cNvSpPr/>
              <p:nvPr/>
            </p:nvSpPr>
            <p:spPr>
              <a:xfrm>
                <a:off x="493713" y="2957513"/>
                <a:ext cx="6821487" cy="53975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09FA9F-0121-4327-A759-6A5BAF8EA3D6}"/>
                  </a:ext>
                </a:extLst>
              </p:cNvPr>
              <p:cNvSpPr/>
              <p:nvPr/>
            </p:nvSpPr>
            <p:spPr>
              <a:xfrm>
                <a:off x="387350" y="3163888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0BEE4685-AA5F-4143-BECF-557B331AA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7" y="3035301"/>
              <a:ext cx="5273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What happens if a red obstacle is touched?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4388A7-CA1E-494A-95DE-B7BC8F191065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5553075"/>
            <a:ext cx="6309285" cy="539750"/>
            <a:chOff x="387350" y="2957513"/>
            <a:chExt cx="6309285" cy="539750"/>
          </a:xfrm>
        </p:grpSpPr>
        <p:grpSp>
          <p:nvGrpSpPr>
            <p:cNvPr id="31" name="Group 9">
              <a:extLst>
                <a:ext uri="{FF2B5EF4-FFF2-40B4-BE49-F238E27FC236}">
                  <a16:creationId xmlns:a16="http://schemas.microsoft.com/office/drawing/2014/main" id="{4BE693ED-8A75-46A3-8FFA-FAB71A1086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6309285" cy="539750"/>
              <a:chOff x="387350" y="2957513"/>
              <a:chExt cx="6309285" cy="5397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498AB1F-6467-4500-822C-6F54B2DEB2E1}"/>
                  </a:ext>
                </a:extLst>
              </p:cNvPr>
              <p:cNvSpPr/>
              <p:nvPr/>
            </p:nvSpPr>
            <p:spPr>
              <a:xfrm>
                <a:off x="493713" y="2957513"/>
                <a:ext cx="6202922" cy="53975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3D2EF06-C58D-40D4-AE3B-A2F0758C633B}"/>
                  </a:ext>
                </a:extLst>
              </p:cNvPr>
              <p:cNvSpPr/>
              <p:nvPr/>
            </p:nvSpPr>
            <p:spPr>
              <a:xfrm>
                <a:off x="387350" y="3163888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82CF8378-F386-4F71-AD0E-4B6ACB5B1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7" y="3035301"/>
              <a:ext cx="5273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What happens when the green exit is reached?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5B29EDE-C9E2-466F-A186-F497B43A4B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3905" y="3897155"/>
            <a:ext cx="2266857" cy="2960844"/>
          </a:xfrm>
          <a:prstGeom prst="rect">
            <a:avLst/>
          </a:prstGeom>
        </p:spPr>
      </p:pic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2A0B86D6-5C1B-4E11-96AD-8E719C354702}"/>
              </a:ext>
            </a:extLst>
          </p:cNvPr>
          <p:cNvSpPr/>
          <p:nvPr/>
        </p:nvSpPr>
        <p:spPr>
          <a:xfrm>
            <a:off x="5158740" y="1485900"/>
            <a:ext cx="2750820" cy="2301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12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Writing an Algorithm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DD5A4-7570-4E8B-A058-1D8194A1EA3E}"/>
              </a:ext>
            </a:extLst>
          </p:cNvPr>
          <p:cNvGrpSpPr/>
          <p:nvPr/>
        </p:nvGrpSpPr>
        <p:grpSpPr>
          <a:xfrm>
            <a:off x="387350" y="1994208"/>
            <a:ext cx="8001000" cy="797392"/>
            <a:chOff x="387350" y="2279180"/>
            <a:chExt cx="8001000" cy="7973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31FBDB-388D-44EF-B988-7BC942EE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77501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An algorithm does not have to be written in computer code. </a:t>
              </a:r>
            </a:p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It is just a set of instructions that explain how to do something.</a:t>
              </a: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103FEAD0-B54D-4B7A-A9F5-8E49BD8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0"/>
              <a:ext cx="177800" cy="797392"/>
              <a:chOff x="387350" y="4508362"/>
              <a:chExt cx="177800" cy="79709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DC5222-6076-4BD3-958C-B163D10BD713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9709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E46788F-65D3-423B-9B9C-D73DF34120F8}"/>
                  </a:ext>
                </a:extLst>
              </p:cNvPr>
              <p:cNvSpPr/>
              <p:nvPr/>
            </p:nvSpPr>
            <p:spPr bwMode="auto">
              <a:xfrm>
                <a:off x="387350" y="4846369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C39471-2A75-431A-B6E1-8613F76A8DAA}"/>
              </a:ext>
            </a:extLst>
          </p:cNvPr>
          <p:cNvGrpSpPr/>
          <p:nvPr/>
        </p:nvGrpSpPr>
        <p:grpSpPr>
          <a:xfrm>
            <a:off x="387350" y="3220142"/>
            <a:ext cx="4059144" cy="1337094"/>
            <a:chOff x="387350" y="2279180"/>
            <a:chExt cx="4059144" cy="133709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3463FC-7387-4CA3-A169-0A96D6C41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380831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Work together to design an algorithm using the Activity Sheet which explains how the Maze Game should work.</a:t>
              </a:r>
            </a:p>
          </p:txBody>
        </p:sp>
        <p:grpSp>
          <p:nvGrpSpPr>
            <p:cNvPr id="37" name="Group 5">
              <a:extLst>
                <a:ext uri="{FF2B5EF4-FFF2-40B4-BE49-F238E27FC236}">
                  <a16:creationId xmlns:a16="http://schemas.microsoft.com/office/drawing/2014/main" id="{0F33CFCA-296E-4195-84EB-520C1976F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0"/>
              <a:ext cx="177800" cy="1337094"/>
              <a:chOff x="387350" y="4508362"/>
              <a:chExt cx="177800" cy="133659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F674AA3-774B-49A0-BCB7-2A9E4B8C06E2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133659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C18E47E-6056-4943-8F82-4C61293AED1A}"/>
                  </a:ext>
                </a:extLst>
              </p:cNvPr>
              <p:cNvSpPr/>
              <p:nvPr/>
            </p:nvSpPr>
            <p:spPr bwMode="auto">
              <a:xfrm>
                <a:off x="387350" y="5117733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C55BCE-960A-4D5B-976C-7944239CFAD4}"/>
              </a:ext>
            </a:extLst>
          </p:cNvPr>
          <p:cNvGrpSpPr/>
          <p:nvPr/>
        </p:nvGrpSpPr>
        <p:grpSpPr>
          <a:xfrm>
            <a:off x="387350" y="4896541"/>
            <a:ext cx="3960532" cy="1041681"/>
            <a:chOff x="387350" y="2279179"/>
            <a:chExt cx="3960532" cy="104168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977F22D-7E74-4ED8-8A6B-9E5FDEE1B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37097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You can use commands, notes and even illustrations to help you plan the instructions.</a:t>
              </a:r>
            </a:p>
          </p:txBody>
        </p:sp>
        <p:grpSp>
          <p:nvGrpSpPr>
            <p:cNvPr id="43" name="Group 5">
              <a:extLst>
                <a:ext uri="{FF2B5EF4-FFF2-40B4-BE49-F238E27FC236}">
                  <a16:creationId xmlns:a16="http://schemas.microsoft.com/office/drawing/2014/main" id="{7C09ACF5-A2D6-490D-BC52-676DB4384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79"/>
              <a:ext cx="177800" cy="1041681"/>
              <a:chOff x="387350" y="4508361"/>
              <a:chExt cx="177800" cy="104128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D52CA70-7E76-4998-9666-224E9F1E3C40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104128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8EB2B2F-E21E-4DD4-A849-22F5A123CAAA}"/>
                  </a:ext>
                </a:extLst>
              </p:cNvPr>
              <p:cNvSpPr/>
              <p:nvPr/>
            </p:nvSpPr>
            <p:spPr bwMode="auto">
              <a:xfrm>
                <a:off x="387350" y="496776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914C34A-B476-4A91-80EF-A9F6C86FCAF0}"/>
              </a:ext>
            </a:extLst>
          </p:cNvPr>
          <p:cNvGrpSpPr/>
          <p:nvPr/>
        </p:nvGrpSpPr>
        <p:grpSpPr>
          <a:xfrm>
            <a:off x="4571999" y="3129415"/>
            <a:ext cx="4068763" cy="3225348"/>
            <a:chOff x="4571999" y="3119890"/>
            <a:chExt cx="4068763" cy="32253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6A84F0-C56D-4D12-AE55-EF4B70FE3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999" y="3119890"/>
              <a:ext cx="4068763" cy="3225348"/>
            </a:xfrm>
            <a:prstGeom prst="roundRect">
              <a:avLst>
                <a:gd name="adj" fmla="val 3969"/>
              </a:avLst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BDBDC69-46B3-496E-8B03-5E37A28A7E4A}"/>
                </a:ext>
              </a:extLst>
            </p:cNvPr>
            <p:cNvGrpSpPr/>
            <p:nvPr/>
          </p:nvGrpSpPr>
          <p:grpSpPr>
            <a:xfrm>
              <a:off x="5851572" y="3312830"/>
              <a:ext cx="1537447" cy="882652"/>
              <a:chOff x="5851572" y="3312830"/>
              <a:chExt cx="1537447" cy="88265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D1D061B-3BDB-4E65-AA18-83B50BC543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51572" y="3312830"/>
                <a:ext cx="1527922" cy="882652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E3D1BCA9-F27A-4F39-B398-FDE7AC29D9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"/>
              <a:stretch/>
            </p:blipFill>
            <p:spPr>
              <a:xfrm>
                <a:off x="6300789" y="3312830"/>
                <a:ext cx="1088230" cy="8826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509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Choosing a Character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2622645"/>
            <a:ext cx="4758392" cy="1051626"/>
            <a:chOff x="387350" y="2279182"/>
            <a:chExt cx="4758392" cy="105162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450756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To choose a new sprite, click on the button underneath the main backdrop, next to ‘New Sprite’.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2"/>
              <a:ext cx="177800" cy="1051626"/>
              <a:chOff x="387350" y="4508362"/>
              <a:chExt cx="177800" cy="105123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105123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497252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4048594"/>
            <a:ext cx="4794250" cy="999656"/>
            <a:chOff x="387350" y="2279180"/>
            <a:chExt cx="4794250" cy="99965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45434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A library of options appears from which to choose your sprite. Make your selection and click OK.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0"/>
              <a:ext cx="177800" cy="999656"/>
              <a:chOff x="387350" y="4508362"/>
              <a:chExt cx="177800" cy="99928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99928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948723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F9A8FB-FDCD-42FD-AD67-F91F2EAB3798}"/>
              </a:ext>
            </a:extLst>
          </p:cNvPr>
          <p:cNvGrpSpPr/>
          <p:nvPr/>
        </p:nvGrpSpPr>
        <p:grpSpPr>
          <a:xfrm>
            <a:off x="387350" y="5506107"/>
            <a:ext cx="8001000" cy="491468"/>
            <a:chOff x="387350" y="2279180"/>
            <a:chExt cx="8001000" cy="49146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0FD137-1759-42C4-95E0-985C81957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77501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60" dirty="0"/>
                <a:t>Your new sprite will appear in the Sprites box near the bottom left of the screen.</a:t>
              </a:r>
            </a:p>
          </p:txBody>
        </p: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F1E4485E-A5E5-46C2-ACD2-94250E36D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0"/>
              <a:ext cx="177800" cy="491468"/>
              <a:chOff x="387350" y="4508362"/>
              <a:chExt cx="177800" cy="491283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E6D4ABC-2191-4A54-BC31-2663BCC8DAB8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491283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4B60275-0D14-48E3-86AB-981B0ADA8089}"/>
                  </a:ext>
                </a:extLst>
              </p:cNvPr>
              <p:cNvSpPr/>
              <p:nvPr/>
            </p:nvSpPr>
            <p:spPr bwMode="auto">
              <a:xfrm>
                <a:off x="387350" y="4691642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72E28B-839E-485E-873B-EB5C0468D183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523159"/>
            <a:ext cx="8001001" cy="834559"/>
            <a:chOff x="387350" y="2957512"/>
            <a:chExt cx="8001001" cy="834559"/>
          </a:xfrm>
        </p:grpSpPr>
        <p:grpSp>
          <p:nvGrpSpPr>
            <p:cNvPr id="52" name="Group 9">
              <a:extLst>
                <a:ext uri="{FF2B5EF4-FFF2-40B4-BE49-F238E27FC236}">
                  <a16:creationId xmlns:a16="http://schemas.microsoft.com/office/drawing/2014/main" id="{B218632C-34BE-4C19-ADC6-E2EEEDB95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2"/>
              <a:ext cx="8001001" cy="834559"/>
              <a:chOff x="387350" y="2957512"/>
              <a:chExt cx="8001001" cy="83455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ED656C2-3D21-43DF-AACB-EB3C38C70EA6}"/>
                  </a:ext>
                </a:extLst>
              </p:cNvPr>
              <p:cNvSpPr/>
              <p:nvPr/>
            </p:nvSpPr>
            <p:spPr>
              <a:xfrm>
                <a:off x="493713" y="2957512"/>
                <a:ext cx="7894638" cy="83455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C7E5F8E-EC2F-4890-93C1-6B93AF902E05}"/>
                  </a:ext>
                </a:extLst>
              </p:cNvPr>
              <p:cNvSpPr/>
              <p:nvPr/>
            </p:nvSpPr>
            <p:spPr>
              <a:xfrm>
                <a:off x="387350" y="3307325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53" name="Rectangle 6">
              <a:extLst>
                <a:ext uri="{FF2B5EF4-FFF2-40B4-BE49-F238E27FC236}">
                  <a16:creationId xmlns:a16="http://schemas.microsoft.com/office/drawing/2014/main" id="{B9F2FC40-311D-49B7-B528-83A871C23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7" y="3035301"/>
              <a:ext cx="76263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You can choose a new sprite as the character for your game or even design your own.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3C0899-CA17-4B24-A174-C23E922DE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349"/>
          <a:stretch/>
        </p:blipFill>
        <p:spPr>
          <a:xfrm>
            <a:off x="5498939" y="2065846"/>
            <a:ext cx="2807774" cy="2807774"/>
          </a:xfrm>
          <a:prstGeom prst="ellipse">
            <a:avLst/>
          </a:prstGeom>
          <a:solidFill>
            <a:srgbClr val="E9F1FC"/>
          </a:solidFill>
          <a:ln w="76200">
            <a:solidFill>
              <a:srgbClr val="0079C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7FA90F-AC67-4655-B513-CFE1835F1C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0706" y="2078790"/>
            <a:ext cx="2808000" cy="2808000"/>
          </a:xfrm>
          <a:prstGeom prst="ellipse">
            <a:avLst/>
          </a:prstGeom>
          <a:ln w="76200">
            <a:solidFill>
              <a:srgbClr val="0079C2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880F578-0D8D-4057-B0D3-E4ADF8C6D950}"/>
              </a:ext>
            </a:extLst>
          </p:cNvPr>
          <p:cNvGrpSpPr/>
          <p:nvPr/>
        </p:nvGrpSpPr>
        <p:grpSpPr>
          <a:xfrm>
            <a:off x="4922485" y="2026024"/>
            <a:ext cx="3706231" cy="2906611"/>
            <a:chOff x="4922485" y="2026024"/>
            <a:chExt cx="3706231" cy="29066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6C88DAB-89F5-45C9-87CB-4AC694C17913}"/>
                </a:ext>
              </a:extLst>
            </p:cNvPr>
            <p:cNvSpPr/>
            <p:nvPr/>
          </p:nvSpPr>
          <p:spPr>
            <a:xfrm>
              <a:off x="5432612" y="2026024"/>
              <a:ext cx="2906611" cy="290661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835BDE-0474-42DD-A95B-1A0B67162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2485" y="2061882"/>
              <a:ext cx="2229592" cy="273423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0F3820-313B-4297-9003-EC715EBF3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2744" y="2371725"/>
              <a:ext cx="2645972" cy="2474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536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Resizing a Character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2301596"/>
            <a:ext cx="4552203" cy="1051626"/>
            <a:chOff x="387350" y="2279182"/>
            <a:chExt cx="4552203" cy="105162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430137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Click on the Costumes tab at the top of the screen. Your sprite appears in an editor on the right hand side.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2"/>
              <a:ext cx="177800" cy="1051626"/>
              <a:chOff x="387350" y="4508362"/>
              <a:chExt cx="177800" cy="105123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105123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497252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3557776"/>
            <a:ext cx="4794250" cy="780864"/>
            <a:chOff x="387350" y="2279182"/>
            <a:chExt cx="4794250" cy="78086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45434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To change the size of the sprite, click on the image in the editor to select it.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2"/>
              <a:ext cx="177800" cy="780864"/>
              <a:chOff x="387350" y="4508362"/>
              <a:chExt cx="177800" cy="78057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8057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839227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F9A8FB-FDCD-42FD-AD67-F91F2EAB3798}"/>
              </a:ext>
            </a:extLst>
          </p:cNvPr>
          <p:cNvGrpSpPr/>
          <p:nvPr/>
        </p:nvGrpSpPr>
        <p:grpSpPr>
          <a:xfrm>
            <a:off x="387350" y="4547257"/>
            <a:ext cx="4632886" cy="751022"/>
            <a:chOff x="387350" y="2279182"/>
            <a:chExt cx="4632886" cy="75102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0FD137-1759-42C4-95E0-985C81957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43820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Use the handles around the edge to resize or rotate.</a:t>
              </a:r>
            </a:p>
          </p:txBody>
        </p: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F1E4485E-A5E5-46C2-ACD2-94250E36D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2"/>
              <a:ext cx="177800" cy="751022"/>
              <a:chOff x="387350" y="4508362"/>
              <a:chExt cx="177800" cy="75073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E6D4ABC-2191-4A54-BC31-2663BCC8DAB8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5073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4B60275-0D14-48E3-86AB-981B0ADA8089}"/>
                  </a:ext>
                </a:extLst>
              </p:cNvPr>
              <p:cNvSpPr/>
              <p:nvPr/>
            </p:nvSpPr>
            <p:spPr bwMode="auto">
              <a:xfrm>
                <a:off x="387350" y="4822562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72E28B-839E-485E-873B-EB5C0468D183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523160"/>
            <a:ext cx="8001001" cy="592512"/>
            <a:chOff x="387350" y="2957513"/>
            <a:chExt cx="8001001" cy="592512"/>
          </a:xfrm>
        </p:grpSpPr>
        <p:grpSp>
          <p:nvGrpSpPr>
            <p:cNvPr id="52" name="Group 9">
              <a:extLst>
                <a:ext uri="{FF2B5EF4-FFF2-40B4-BE49-F238E27FC236}">
                  <a16:creationId xmlns:a16="http://schemas.microsoft.com/office/drawing/2014/main" id="{B218632C-34BE-4C19-ADC6-E2EEEDB95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8001001" cy="592512"/>
              <a:chOff x="387350" y="2957513"/>
              <a:chExt cx="8001001" cy="592512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ED656C2-3D21-43DF-AACB-EB3C38C70EA6}"/>
                  </a:ext>
                </a:extLst>
              </p:cNvPr>
              <p:cNvSpPr/>
              <p:nvPr/>
            </p:nvSpPr>
            <p:spPr>
              <a:xfrm>
                <a:off x="493713" y="2957513"/>
                <a:ext cx="7894638" cy="59251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C7E5F8E-EC2F-4890-93C1-6B93AF902E05}"/>
                  </a:ext>
                </a:extLst>
              </p:cNvPr>
              <p:cNvSpPr/>
              <p:nvPr/>
            </p:nvSpPr>
            <p:spPr>
              <a:xfrm>
                <a:off x="387350" y="3190780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53" name="Rectangle 6">
              <a:extLst>
                <a:ext uri="{FF2B5EF4-FFF2-40B4-BE49-F238E27FC236}">
                  <a16:creationId xmlns:a16="http://schemas.microsoft.com/office/drawing/2014/main" id="{B9F2FC40-311D-49B7-B528-83A871C23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7" y="3062196"/>
              <a:ext cx="76263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You may need to resize your sprite and make it smaller.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FB6268B-FF8C-46C7-99B8-81F4491E77DD}"/>
              </a:ext>
            </a:extLst>
          </p:cNvPr>
          <p:cNvGrpSpPr/>
          <p:nvPr/>
        </p:nvGrpSpPr>
        <p:grpSpPr>
          <a:xfrm>
            <a:off x="5750825" y="2268071"/>
            <a:ext cx="2642100" cy="3824754"/>
            <a:chOff x="5750825" y="2268071"/>
            <a:chExt cx="2642100" cy="38247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3F2C54-A30C-41EE-ACB9-9EE07D2C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0825" y="2268071"/>
              <a:ext cx="2642100" cy="382475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A29305-3D60-45CF-AB33-9CB08136A7B6}"/>
                </a:ext>
              </a:extLst>
            </p:cNvPr>
            <p:cNvSpPr/>
            <p:nvPr/>
          </p:nvSpPr>
          <p:spPr>
            <a:xfrm>
              <a:off x="5753100" y="2273299"/>
              <a:ext cx="2635250" cy="3819525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2AE422B-E608-462C-920A-A1AE4F5344B2}"/>
              </a:ext>
            </a:extLst>
          </p:cNvPr>
          <p:cNvCxnSpPr>
            <a:cxnSpLocks/>
          </p:cNvCxnSpPr>
          <p:nvPr/>
        </p:nvCxnSpPr>
        <p:spPr>
          <a:xfrm flipV="1">
            <a:off x="5074920" y="2423160"/>
            <a:ext cx="1579880" cy="447676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1ACA31A-6202-4B3B-BBF9-C3EF812B9B4B}"/>
              </a:ext>
            </a:extLst>
          </p:cNvPr>
          <p:cNvCxnSpPr>
            <a:cxnSpLocks/>
          </p:cNvCxnSpPr>
          <p:nvPr/>
        </p:nvCxnSpPr>
        <p:spPr>
          <a:xfrm>
            <a:off x="5069205" y="2489200"/>
            <a:ext cx="0" cy="819150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638834-AFD2-4A6D-AF10-9742F26C0CDA}"/>
              </a:ext>
            </a:extLst>
          </p:cNvPr>
          <p:cNvGrpSpPr/>
          <p:nvPr/>
        </p:nvGrpSpPr>
        <p:grpSpPr>
          <a:xfrm>
            <a:off x="5019676" y="2260600"/>
            <a:ext cx="3368674" cy="3155950"/>
            <a:chOff x="5019676" y="2273300"/>
            <a:chExt cx="3368674" cy="31559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D377DE-2D77-4C26-947F-66B780C1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4236" y="2286001"/>
              <a:ext cx="3344113" cy="3143249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21183D8-BBB9-4E8F-95C0-E6951FCAA512}"/>
                </a:ext>
              </a:extLst>
            </p:cNvPr>
            <p:cNvSpPr/>
            <p:nvPr/>
          </p:nvSpPr>
          <p:spPr>
            <a:xfrm>
              <a:off x="5019676" y="2273300"/>
              <a:ext cx="3368674" cy="3155950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4245A5A-8F22-4566-AFAA-C28662C7E72D}"/>
              </a:ext>
            </a:extLst>
          </p:cNvPr>
          <p:cNvCxnSpPr>
            <a:cxnSpLocks/>
          </p:cNvCxnSpPr>
          <p:nvPr/>
        </p:nvCxnSpPr>
        <p:spPr>
          <a:xfrm flipV="1">
            <a:off x="4411530" y="4678680"/>
            <a:ext cx="1806390" cy="256954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B84AEC-107A-4943-B789-1A58D389B4B5}"/>
              </a:ext>
            </a:extLst>
          </p:cNvPr>
          <p:cNvCxnSpPr>
            <a:cxnSpLocks/>
          </p:cNvCxnSpPr>
          <p:nvPr/>
        </p:nvCxnSpPr>
        <p:spPr>
          <a:xfrm>
            <a:off x="4405815" y="4500657"/>
            <a:ext cx="0" cy="819150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1A9F3E1-37DF-4C75-951E-D5576E112EE3}"/>
              </a:ext>
            </a:extLst>
          </p:cNvPr>
          <p:cNvGrpSpPr/>
          <p:nvPr/>
        </p:nvGrpSpPr>
        <p:grpSpPr>
          <a:xfrm>
            <a:off x="387350" y="5512527"/>
            <a:ext cx="8001000" cy="751022"/>
            <a:chOff x="387350" y="2279182"/>
            <a:chExt cx="8001000" cy="75102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3816441-C8A1-4317-9E54-91D6DE73C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77501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You can resize specific parts of the sprite by selecting a body part and using the handles to resize.</a:t>
              </a:r>
            </a:p>
          </p:txBody>
        </p:sp>
        <p:grpSp>
          <p:nvGrpSpPr>
            <p:cNvPr id="60" name="Group 5">
              <a:extLst>
                <a:ext uri="{FF2B5EF4-FFF2-40B4-BE49-F238E27FC236}">
                  <a16:creationId xmlns:a16="http://schemas.microsoft.com/office/drawing/2014/main" id="{52E395AD-1E1A-4A49-B035-05E898C45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2"/>
              <a:ext cx="177800" cy="751022"/>
              <a:chOff x="387350" y="4508362"/>
              <a:chExt cx="177800" cy="75073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A570B98-EC61-4852-B356-C58AA7340A00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5073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B890446-40F7-404B-9B1E-E1FE1EDB14AC}"/>
                  </a:ext>
                </a:extLst>
              </p:cNvPr>
              <p:cNvSpPr/>
              <p:nvPr/>
            </p:nvSpPr>
            <p:spPr bwMode="auto">
              <a:xfrm>
                <a:off x="387350" y="4822562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55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3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ish Lesson Presentation" id="{3E99E1FF-6112-4F56-AE2F-E6B630F1A11C}" vid="{95F88451-C6EF-438A-A25D-91151BA0E32D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glish Lesson Presentation" id="{3E99E1FF-6112-4F56-AE2F-E6B630F1A11C}" vid="{6EFEC386-A457-42D6-BCC4-C9279F79E2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Lesson Presentation</Template>
  <TotalTime>2472</TotalTime>
  <Words>699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Twinkl</vt:lpstr>
      <vt:lpstr>Sassoon Infant Rg</vt:lpstr>
      <vt:lpstr>Arial</vt:lpstr>
      <vt:lpstr>Tuffy</vt:lpstr>
      <vt:lpstr>Twinkl SemiBold</vt:lpstr>
      <vt:lpstr>Tuffy-TTF</vt:lpstr>
      <vt:lpstr>Calibri</vt:lpstr>
      <vt:lpstr>Office Theme</vt:lpstr>
      <vt:lpstr>1_Office Theme</vt:lpstr>
      <vt:lpstr>PowerPoint Presentation</vt:lpstr>
      <vt:lpstr>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PlanIt</dc:title>
  <dc:creator>Cris Lima</dc:creator>
  <cp:lastModifiedBy>Julie Wigginton</cp:lastModifiedBy>
  <cp:revision>198</cp:revision>
  <dcterms:created xsi:type="dcterms:W3CDTF">2019-01-25T12:30:55Z</dcterms:created>
  <dcterms:modified xsi:type="dcterms:W3CDTF">2020-06-20T06:43:18Z</dcterms:modified>
</cp:coreProperties>
</file>