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4" r:id="rId2"/>
  </p:sldMasterIdLst>
  <p:notesMasterIdLst>
    <p:notesMasterId r:id="rId15"/>
  </p:notesMasterIdLst>
  <p:handoutMasterIdLst>
    <p:handoutMasterId r:id="rId16"/>
  </p:handoutMasterIdLst>
  <p:sldIdLst>
    <p:sldId id="287" r:id="rId3"/>
    <p:sldId id="261" r:id="rId4"/>
    <p:sldId id="267" r:id="rId5"/>
    <p:sldId id="263" r:id="rId6"/>
    <p:sldId id="291" r:id="rId7"/>
    <p:sldId id="302" r:id="rId8"/>
    <p:sldId id="332" r:id="rId9"/>
    <p:sldId id="333" r:id="rId10"/>
    <p:sldId id="334" r:id="rId11"/>
    <p:sldId id="335" r:id="rId12"/>
    <p:sldId id="339" r:id="rId13"/>
    <p:sldId id="289" r:id="rId14"/>
  </p:sldIdLst>
  <p:sldSz cx="9144000" cy="6858000" type="screen4x3"/>
  <p:notesSz cx="6858000" cy="9144000"/>
  <p:embeddedFontLst>
    <p:embeddedFont>
      <p:font typeface="Sassoon Infant Rg" panose="02000503030000020003" charset="0"/>
      <p:regular r:id="rId17"/>
      <p:bold r:id="rId18"/>
    </p:embeddedFont>
    <p:embeddedFont>
      <p:font typeface="Twinkl" panose="020B0604020202020204" charset="0"/>
      <p:regular r:id="rId19"/>
      <p:bold r:id="rId20"/>
    </p:embeddedFont>
    <p:embeddedFont>
      <p:font typeface="Twinkl SemiBold" charset="0"/>
      <p:bold r:id="rId21"/>
    </p:embeddedFont>
    <p:embeddedFont>
      <p:font typeface="Tuffy" panose="020B0603060100000000" charset="0"/>
      <p:regular r:id="rId22"/>
      <p:bold r:id="rId23"/>
      <p:italic r:id="rId24"/>
      <p:boldItalic r:id="rId25"/>
    </p:embeddedFont>
    <p:embeddedFont>
      <p:font typeface="Tuffy-TTF" panose="020B0603060100000000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1842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2"/>
    <a:srgbClr val="E9F1FC"/>
    <a:srgbClr val="699327"/>
    <a:srgbClr val="14B4E4"/>
    <a:srgbClr val="C1CBF7"/>
    <a:srgbClr val="86CCCE"/>
    <a:srgbClr val="B2B2B2"/>
    <a:srgbClr val="AD8CC0"/>
    <a:srgbClr val="FEFBDA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6357" autoAdjust="0"/>
  </p:normalViewPr>
  <p:slideViewPr>
    <p:cSldViewPr snapToGrid="0" showGuides="1">
      <p:cViewPr varScale="1">
        <p:scale>
          <a:sx n="106" d="100"/>
          <a:sy n="106" d="100"/>
        </p:scale>
        <p:origin x="692" y="76"/>
      </p:cViewPr>
      <p:guideLst>
        <p:guide orient="horz" pos="2160"/>
        <p:guide pos="2880"/>
        <p:guide pos="317"/>
        <p:guide orient="horz" pos="3997"/>
        <p:guide pos="5443"/>
        <p:guide orient="horz" pos="1842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1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E04E6-4D72-4F41-B85B-2664011F9AC3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A4130-2570-4BD6-877D-4E4602F03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21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99094"/>
          </a:xfrm>
        </p:spPr>
        <p:txBody>
          <a:bodyPr>
            <a:normAutofit/>
          </a:bodyPr>
          <a:lstStyle>
            <a:lvl1pPr>
              <a:defRPr sz="4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197" y="1837268"/>
            <a:ext cx="8220075" cy="4558770"/>
          </a:xfrm>
        </p:spPr>
        <p:txBody>
          <a:bodyPr/>
          <a:lstStyle>
            <a:lvl1pPr>
              <a:defRPr sz="1800">
                <a:latin typeface="+mn-lt"/>
                <a:ea typeface="Twinkl" pitchFamily="2" charset="0"/>
              </a:defRPr>
            </a:lvl1pPr>
            <a:lvl2pPr>
              <a:defRPr sz="1600">
                <a:latin typeface="+mn-lt"/>
                <a:ea typeface="Twinkl" pitchFamily="2" charset="0"/>
              </a:defRPr>
            </a:lvl2pPr>
            <a:lvl3pPr>
              <a:defRPr sz="1400">
                <a:latin typeface="+mn-lt"/>
                <a:ea typeface="Twinkl" pitchFamily="2" charset="0"/>
              </a:defRPr>
            </a:lvl3pPr>
            <a:lvl4pPr>
              <a:defRPr sz="1400">
                <a:latin typeface="+mn-lt"/>
                <a:ea typeface="Twinkl" pitchFamily="2" charset="0"/>
              </a:defRPr>
            </a:lvl4pPr>
            <a:lvl5pPr>
              <a:defRPr sz="1400">
                <a:latin typeface="+mn-lt"/>
                <a:ea typeface="Twinkl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83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4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0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489350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33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38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57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301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4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0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65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04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76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41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79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63" r:id="rId10"/>
    <p:sldLayoutId id="2147483664" r:id="rId11"/>
    <p:sldLayoutId id="2147483665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+mn-lt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+mn-lt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2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2" r:id="rId6"/>
    <p:sldLayoutId id="2147483683" r:id="rId7"/>
    <p:sldLayoutId id="214748368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57200" y="608442"/>
            <a:ext cx="8220075" cy="5484383"/>
            <a:chOff x="457200" y="608442"/>
            <a:chExt cx="8220075" cy="5484383"/>
          </a:xfrm>
        </p:grpSpPr>
        <p:sp>
          <p:nvSpPr>
            <p:cNvPr id="27" name="Rectangle 26"/>
            <p:cNvSpPr/>
            <p:nvPr/>
          </p:nvSpPr>
          <p:spPr>
            <a:xfrm>
              <a:off x="3581398" y="2168871"/>
              <a:ext cx="4806951" cy="3923954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inkl" pitchFamily="50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55649" y="1422428"/>
              <a:ext cx="762316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We use macros within PowerPoints to increase the interactivity of our presentations. Follow this simple process to get the most out of this resource. 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uffy-TTF" panose="020B0603060100000000" pitchFamily="34" charset="0"/>
                <a:ea typeface="Tuffy" panose="020B0603060100000000" pitchFamily="34" charset="0"/>
              </a:endParaRPr>
            </a:p>
          </p:txBody>
        </p:sp>
        <p:sp>
          <p:nvSpPr>
            <p:cNvPr id="29" name="Title 2"/>
            <p:cNvSpPr txBox="1">
              <a:spLocks/>
            </p:cNvSpPr>
            <p:nvPr/>
          </p:nvSpPr>
          <p:spPr>
            <a:xfrm>
              <a:off x="457200" y="608442"/>
              <a:ext cx="8220075" cy="652318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34192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Guidance for Macros in PowerPoints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5651" y="2168871"/>
              <a:ext cx="2681816" cy="3923954"/>
            </a:xfrm>
            <a:prstGeom prst="rect">
              <a:avLst/>
            </a:prstGeom>
            <a:solidFill>
              <a:srgbClr val="ACDDF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31" name="Content Placeholder 6"/>
            <p:cNvSpPr txBox="1">
              <a:spLocks/>
            </p:cNvSpPr>
            <p:nvPr/>
          </p:nvSpPr>
          <p:spPr>
            <a:xfrm>
              <a:off x="755649" y="2168871"/>
              <a:ext cx="2681817" cy="3923954"/>
            </a:xfrm>
            <a:prstGeom prst="roundRect">
              <a:avLst>
                <a:gd name="adj" fmla="val 0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What to do: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Open the PowerPoint file and  enable editing.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A security warning box may appear. Click yes.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Click enable content.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Enter presentation mode (start the slide show). 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20638" y="2344545"/>
              <a:ext cx="3328470" cy="3572606"/>
              <a:chOff x="4322568" y="2344545"/>
              <a:chExt cx="3328470" cy="3572606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4322568" y="4923848"/>
                <a:ext cx="3328470" cy="993303"/>
                <a:chOff x="4324499" y="4866698"/>
                <a:chExt cx="3328470" cy="993303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4499" y="4866698"/>
                  <a:ext cx="3328470" cy="993303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0" name="Straight Arrow Connector 39"/>
                <p:cNvCxnSpPr/>
                <p:nvPr/>
              </p:nvCxnSpPr>
              <p:spPr bwMode="auto">
                <a:xfrm flipH="1">
                  <a:off x="7039039" y="5150347"/>
                  <a:ext cx="121728" cy="440656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2569" y="2344545"/>
                <a:ext cx="3328468" cy="345708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5" name="Group 34"/>
              <p:cNvGrpSpPr/>
              <p:nvPr/>
            </p:nvGrpSpPr>
            <p:grpSpPr>
              <a:xfrm>
                <a:off x="4322568" y="2844774"/>
                <a:ext cx="3328470" cy="1424323"/>
                <a:chOff x="4324499" y="3094889"/>
                <a:chExt cx="3328470" cy="1424323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2518" t="5788" r="2624" b="7516"/>
                <a:stretch/>
              </p:blipFill>
              <p:spPr>
                <a:xfrm>
                  <a:off x="4324499" y="3094889"/>
                  <a:ext cx="3328470" cy="1424323"/>
                </a:xfrm>
                <a:prstGeom prst="rect">
                  <a:avLst/>
                </a:prstGeom>
                <a:ln w="28575">
                  <a:solidFill>
                    <a:srgbClr val="0070C0"/>
                  </a:solidFill>
                </a:ln>
              </p:spPr>
            </p:pic>
            <p:cxnSp>
              <p:nvCxnSpPr>
                <p:cNvPr id="38" name="Straight Arrow Connector 37"/>
                <p:cNvCxnSpPr/>
                <p:nvPr/>
              </p:nvCxnSpPr>
              <p:spPr bwMode="auto">
                <a:xfrm flipH="1">
                  <a:off x="6613521" y="3807050"/>
                  <a:ext cx="121728" cy="440656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322568" y="4423618"/>
                <a:ext cx="3328470" cy="345708"/>
              </a:xfrm>
              <a:prstGeom prst="rect">
                <a:avLst/>
              </a:prstGeom>
              <a:ln w="28575">
                <a:solidFill>
                  <a:srgbClr val="0070C0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66758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Play the Game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662346-A3CD-4AF0-8CF3-3B53F01A8B89}"/>
              </a:ext>
            </a:extLst>
          </p:cNvPr>
          <p:cNvGrpSpPr/>
          <p:nvPr/>
        </p:nvGrpSpPr>
        <p:grpSpPr>
          <a:xfrm>
            <a:off x="387350" y="2398498"/>
            <a:ext cx="4328085" cy="744751"/>
            <a:chOff x="387350" y="2279152"/>
            <a:chExt cx="4328085" cy="74475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8D0C0EB-67E6-44B0-A0A2-0D024B672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26808"/>
              <a:ext cx="407725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Compare games and coding solutions with other children in the class.</a:t>
              </a:r>
            </a:p>
          </p:txBody>
        </p:sp>
        <p:grpSp>
          <p:nvGrpSpPr>
            <p:cNvPr id="26" name="Group 5">
              <a:extLst>
                <a:ext uri="{FF2B5EF4-FFF2-40B4-BE49-F238E27FC236}">
                  <a16:creationId xmlns:a16="http://schemas.microsoft.com/office/drawing/2014/main" id="{553449FB-F1EB-43DB-B237-72B44B6CEC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52"/>
              <a:ext cx="177800" cy="744751"/>
              <a:chOff x="387350" y="4508362"/>
              <a:chExt cx="177800" cy="744475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873F6E6-2445-4357-8EE7-9F9D442D8CC5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744475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7F3BED8-64FD-4A4E-824E-FF1FCA4EA50C}"/>
                  </a:ext>
                </a:extLst>
              </p:cNvPr>
              <p:cNvSpPr/>
              <p:nvPr/>
            </p:nvSpPr>
            <p:spPr bwMode="auto">
              <a:xfrm>
                <a:off x="387350" y="4822569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AD6383-4409-4DE1-9A43-49507C9CE3F5}"/>
              </a:ext>
            </a:extLst>
          </p:cNvPr>
          <p:cNvGrpSpPr/>
          <p:nvPr/>
        </p:nvGrpSpPr>
        <p:grpSpPr>
          <a:xfrm>
            <a:off x="387350" y="3387184"/>
            <a:ext cx="4184650" cy="791039"/>
            <a:chOff x="387350" y="2279187"/>
            <a:chExt cx="4184650" cy="79103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C7CE3D-DB49-4232-B887-A096C1BE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26808"/>
              <a:ext cx="39338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Try playing each other’s games to see if they act as expected.</a:t>
              </a: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09054F85-80E3-4A5E-BC4F-BFBF9BBCB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7"/>
              <a:ext cx="177800" cy="791039"/>
              <a:chOff x="387350" y="4508361"/>
              <a:chExt cx="177800" cy="79074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4ED64AF-8CC5-4AF4-8076-39073B3A09F8}"/>
                  </a:ext>
                </a:extLst>
              </p:cNvPr>
              <p:cNvSpPr/>
              <p:nvPr/>
            </p:nvSpPr>
            <p:spPr bwMode="auto">
              <a:xfrm>
                <a:off x="493713" y="4508361"/>
                <a:ext cx="71437" cy="79074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F4B7478-070B-4EA0-9126-2E2931723DB4}"/>
                  </a:ext>
                </a:extLst>
              </p:cNvPr>
              <p:cNvSpPr/>
              <p:nvPr/>
            </p:nvSpPr>
            <p:spPr bwMode="auto">
              <a:xfrm>
                <a:off x="387350" y="4841608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A58FA7-C6D9-45B3-8A74-1D5693C951B8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1559990"/>
            <a:ext cx="7905003" cy="621235"/>
            <a:chOff x="387350" y="2957513"/>
            <a:chExt cx="7905003" cy="621235"/>
          </a:xfrm>
        </p:grpSpPr>
        <p:grpSp>
          <p:nvGrpSpPr>
            <p:cNvPr id="18" name="Group 9">
              <a:extLst>
                <a:ext uri="{FF2B5EF4-FFF2-40B4-BE49-F238E27FC236}">
                  <a16:creationId xmlns:a16="http://schemas.microsoft.com/office/drawing/2014/main" id="{7A89D3DC-A2D9-4E78-9C9D-D46012D89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957513"/>
              <a:ext cx="5816226" cy="621235"/>
              <a:chOff x="387350" y="2957513"/>
              <a:chExt cx="5816226" cy="62123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3F36929-556D-45C1-AC77-4D7FBAFBF399}"/>
                  </a:ext>
                </a:extLst>
              </p:cNvPr>
              <p:cNvSpPr/>
              <p:nvPr/>
            </p:nvSpPr>
            <p:spPr>
              <a:xfrm>
                <a:off x="493713" y="2957513"/>
                <a:ext cx="5709863" cy="621235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2F85D12-767F-4108-804B-F26919D61789}"/>
                  </a:ext>
                </a:extLst>
              </p:cNvPr>
              <p:cNvSpPr/>
              <p:nvPr/>
            </p:nvSpPr>
            <p:spPr>
              <a:xfrm>
                <a:off x="387350" y="3211735"/>
                <a:ext cx="122238" cy="122237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FE3F9A20-B3A2-4E0A-9A29-439613159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57" y="3062196"/>
              <a:ext cx="76263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>
                  <a:solidFill>
                    <a:srgbClr val="FFFFFF"/>
                  </a:solidFill>
                  <a:latin typeface="Twinkl SemiBold" pitchFamily="2" charset="0"/>
                </a:rPr>
                <a:t>Make sure you have saved your file again.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243023-AEA4-4CA5-AF81-615DFB8C9F3E}"/>
              </a:ext>
            </a:extLst>
          </p:cNvPr>
          <p:cNvGrpSpPr/>
          <p:nvPr/>
        </p:nvGrpSpPr>
        <p:grpSpPr>
          <a:xfrm>
            <a:off x="387350" y="4454881"/>
            <a:ext cx="4184650" cy="470974"/>
            <a:chOff x="387350" y="2279188"/>
            <a:chExt cx="4184650" cy="47097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FFFD38-5BEB-46FE-A11F-3BBEF7768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26808"/>
              <a:ext cx="39338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Test and debug the code.</a:t>
              </a: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A1C811F9-4C2C-4847-B18B-27C8D38E98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8"/>
              <a:ext cx="177800" cy="470974"/>
              <a:chOff x="387350" y="4508362"/>
              <a:chExt cx="177800" cy="470796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F96EAF5-3579-4388-929E-E6A66E85D137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470796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780837C-D9DC-4435-A954-C02DDE86201E}"/>
                  </a:ext>
                </a:extLst>
              </p:cNvPr>
              <p:cNvSpPr/>
              <p:nvPr/>
            </p:nvSpPr>
            <p:spPr bwMode="auto">
              <a:xfrm>
                <a:off x="387350" y="4686886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68383A5-350A-4072-A444-D0366447F6CC}"/>
              </a:ext>
            </a:extLst>
          </p:cNvPr>
          <p:cNvGrpSpPr/>
          <p:nvPr/>
        </p:nvGrpSpPr>
        <p:grpSpPr>
          <a:xfrm>
            <a:off x="387350" y="5196059"/>
            <a:ext cx="4504690" cy="791039"/>
            <a:chOff x="387350" y="2279187"/>
            <a:chExt cx="4504690" cy="791039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FE64FED-4D9B-44D2-AE11-88B6B8391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49668"/>
              <a:ext cx="425386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Can you suggest the next steps or any improvements for each other’s games?</a:t>
              </a:r>
            </a:p>
          </p:txBody>
        </p:sp>
        <p:grpSp>
          <p:nvGrpSpPr>
            <p:cNvPr id="46" name="Group 5">
              <a:extLst>
                <a:ext uri="{FF2B5EF4-FFF2-40B4-BE49-F238E27FC236}">
                  <a16:creationId xmlns:a16="http://schemas.microsoft.com/office/drawing/2014/main" id="{F42BD57D-423A-4B87-B0D2-30A3F1DDFD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7"/>
              <a:ext cx="177800" cy="791039"/>
              <a:chOff x="387350" y="4508361"/>
              <a:chExt cx="177800" cy="79074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16A4BAC-E5A7-442E-8B38-3923DD14906B}"/>
                  </a:ext>
                </a:extLst>
              </p:cNvPr>
              <p:cNvSpPr/>
              <p:nvPr/>
            </p:nvSpPr>
            <p:spPr bwMode="auto">
              <a:xfrm>
                <a:off x="493713" y="4508361"/>
                <a:ext cx="71437" cy="79074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4B2E3C9-E440-49A1-9583-112C7CA89DB5}"/>
                  </a:ext>
                </a:extLst>
              </p:cNvPr>
              <p:cNvSpPr/>
              <p:nvPr/>
            </p:nvSpPr>
            <p:spPr bwMode="auto">
              <a:xfrm>
                <a:off x="387350" y="4841608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A11C8B5-217D-4C77-A1C1-AE6B0325DB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057" y="1376082"/>
            <a:ext cx="3971589" cy="471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4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design my own characters and backdrops.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2" charset="0"/>
              </a:rPr>
              <a:t>I can draw a background using blocks to make a more complex maze.</a:t>
            </a:r>
          </a:p>
          <a:p>
            <a:r>
              <a:rPr lang="en-GB" dirty="0">
                <a:latin typeface="Twinkl" pitchFamily="2" charset="0"/>
              </a:rPr>
              <a:t>I can use tools to draw my own character (sprite).</a:t>
            </a:r>
          </a:p>
          <a:p>
            <a:r>
              <a:rPr lang="en-GB" dirty="0">
                <a:latin typeface="Twinkl" pitchFamily="2" charset="0"/>
              </a:rPr>
              <a:t>I can program commands that change the backdrop.</a:t>
            </a:r>
          </a:p>
          <a:p>
            <a:r>
              <a:rPr lang="en-GB" dirty="0">
                <a:latin typeface="Twinkl" pitchFamily="2" charset="0"/>
              </a:rPr>
              <a:t>I can test and debug a program after making changes.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DEA0D7-EEAA-47D5-94AA-564D68D7CF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35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05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924"/>
            <a:ext cx="9143999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14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54075" y="6464797"/>
            <a:ext cx="4628032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Computing</a:t>
            </a:r>
            <a:r>
              <a:rPr lang="en-GB" sz="800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 | Year 5 | Scratch Developing Games | Characters and Backdrops | Lesson 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Tuffy-TTF" panose="020B0603060100000000" pitchFamily="34" charset="0"/>
                <a:cs typeface="Arial" panose="020B0604020202020204" pitchFamily="34" charset="0"/>
              </a:rPr>
              <a:t>Scratch Developing Games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uffy-TTF" panose="020B0603060100000000" pitchFamily="34" charset="0"/>
                <a:cs typeface="Arial" panose="020B0604020202020204" pitchFamily="34" charset="0"/>
              </a:rPr>
              <a:t>Computing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75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design my own characters and backdrops.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2" charset="0"/>
              </a:rPr>
              <a:t>I can draw a background using blocks to make a more complex maze.</a:t>
            </a:r>
          </a:p>
          <a:p>
            <a:r>
              <a:rPr lang="en-GB" dirty="0">
                <a:latin typeface="Twinkl" pitchFamily="2" charset="0"/>
              </a:rPr>
              <a:t>I can use tools to draw my own character (sprite).</a:t>
            </a:r>
          </a:p>
          <a:p>
            <a:r>
              <a:rPr lang="en-GB" dirty="0">
                <a:latin typeface="Twinkl" pitchFamily="2" charset="0"/>
              </a:rPr>
              <a:t>I can program commands that change the backdrop.</a:t>
            </a:r>
          </a:p>
          <a:p>
            <a:r>
              <a:rPr lang="en-GB" dirty="0">
                <a:latin typeface="Twinkl" pitchFamily="2" charset="0"/>
              </a:rPr>
              <a:t>I can test and debug a program after making changes.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Aim of the Game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521E2F-6DF6-486B-9A03-099599EE8F2E}"/>
              </a:ext>
            </a:extLst>
          </p:cNvPr>
          <p:cNvGrpSpPr/>
          <p:nvPr/>
        </p:nvGrpSpPr>
        <p:grpSpPr>
          <a:xfrm>
            <a:off x="387350" y="1535113"/>
            <a:ext cx="8128000" cy="517525"/>
            <a:chOff x="387350" y="1535113"/>
            <a:chExt cx="8128000" cy="517525"/>
          </a:xfrm>
        </p:grpSpPr>
        <p:sp>
          <p:nvSpPr>
            <p:cNvPr id="37" name="Rectangle 2">
              <a:extLst>
                <a:ext uri="{FF2B5EF4-FFF2-40B4-BE49-F238E27FC236}">
                  <a16:creationId xmlns:a16="http://schemas.microsoft.com/office/drawing/2014/main" id="{4CDC8110-9674-440C-9794-1767D084B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1618598"/>
              <a:ext cx="78771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Open up your Maze Game from last lesson. What was the aim of the game?</a:t>
              </a:r>
            </a:p>
          </p:txBody>
        </p:sp>
        <p:grpSp>
          <p:nvGrpSpPr>
            <p:cNvPr id="38" name="Group 5">
              <a:extLst>
                <a:ext uri="{FF2B5EF4-FFF2-40B4-BE49-F238E27FC236}">
                  <a16:creationId xmlns:a16="http://schemas.microsoft.com/office/drawing/2014/main" id="{EC13638F-22AF-41A7-88C9-86F6CEBFE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535113"/>
              <a:ext cx="177800" cy="517525"/>
              <a:chOff x="387350" y="4508362"/>
              <a:chExt cx="177800" cy="51733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DDE4456-CDD4-475B-923E-ED4F5ACAF262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51733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4B7CBCC-13FF-479B-AC69-044DC752F732}"/>
                  </a:ext>
                </a:extLst>
              </p:cNvPr>
              <p:cNvSpPr/>
              <p:nvPr/>
            </p:nvSpPr>
            <p:spPr bwMode="auto">
              <a:xfrm>
                <a:off x="387350" y="4705928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A0D309-477C-45A0-90DA-B9E448846EE3}"/>
              </a:ext>
            </a:extLst>
          </p:cNvPr>
          <p:cNvGrpSpPr/>
          <p:nvPr/>
        </p:nvGrpSpPr>
        <p:grpSpPr>
          <a:xfrm>
            <a:off x="387350" y="2406651"/>
            <a:ext cx="3655732" cy="1127124"/>
            <a:chOff x="387350" y="1535114"/>
            <a:chExt cx="3655732" cy="1127124"/>
          </a:xfrm>
        </p:grpSpPr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35B5D783-09AC-48CA-86CB-DA9E44239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1618598"/>
              <a:ext cx="340490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What could be done next to make the game more interesting or exciting?</a:t>
              </a:r>
            </a:p>
          </p:txBody>
        </p:sp>
        <p:grpSp>
          <p:nvGrpSpPr>
            <p:cNvPr id="27" name="Group 5">
              <a:extLst>
                <a:ext uri="{FF2B5EF4-FFF2-40B4-BE49-F238E27FC236}">
                  <a16:creationId xmlns:a16="http://schemas.microsoft.com/office/drawing/2014/main" id="{2924DCAB-559E-4262-AF56-A10267049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535114"/>
              <a:ext cx="177800" cy="1127124"/>
              <a:chOff x="387350" y="4508362"/>
              <a:chExt cx="177800" cy="1126699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627DA65-5579-4C74-833A-0E5186E29D64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1126699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B7F5039-ECD2-4D70-9F57-447B65414886}"/>
                  </a:ext>
                </a:extLst>
              </p:cNvPr>
              <p:cNvSpPr/>
              <p:nvPr/>
            </p:nvSpPr>
            <p:spPr bwMode="auto">
              <a:xfrm>
                <a:off x="387350" y="5010611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45CBE2F-6DA0-488C-909E-3F1AF6E860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70"/>
          <a:stretch/>
        </p:blipFill>
        <p:spPr>
          <a:xfrm>
            <a:off x="2285999" y="2906245"/>
            <a:ext cx="6409763" cy="3504014"/>
          </a:xfrm>
          <a:prstGeom prst="roundRect">
            <a:avLst>
              <a:gd name="adj" fmla="val 4387"/>
            </a:avLst>
          </a:prstGeom>
        </p:spPr>
      </p:pic>
    </p:spTree>
    <p:extLst>
      <p:ext uri="{BB962C8B-B14F-4D97-AF65-F5344CB8AC3E}">
        <p14:creationId xmlns:p14="http://schemas.microsoft.com/office/powerpoint/2010/main" val="32922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The Next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C252E8-39CC-4D4F-AFD1-BE942534F895}"/>
              </a:ext>
            </a:extLst>
          </p:cNvPr>
          <p:cNvGrpSpPr/>
          <p:nvPr/>
        </p:nvGrpSpPr>
        <p:grpSpPr>
          <a:xfrm>
            <a:off x="387350" y="2703745"/>
            <a:ext cx="4009390" cy="1058627"/>
            <a:chOff x="387350" y="1696474"/>
            <a:chExt cx="4009390" cy="105862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BE7D078-C08D-4EC0-9BDB-F35453101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1744104"/>
              <a:ext cx="375856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Click on Paint New Backdrop. Edit the titles to label the two backdrops Level 1 and Level 2.</a:t>
              </a:r>
            </a:p>
          </p:txBody>
        </p:sp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6D2CEE83-5952-4B5D-B6DF-25B3693802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696474"/>
              <a:ext cx="177800" cy="1058627"/>
              <a:chOff x="387350" y="4508361"/>
              <a:chExt cx="177800" cy="105822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0DF8C25-33FF-44E9-85C2-C7E4804F8EC4}"/>
                  </a:ext>
                </a:extLst>
              </p:cNvPr>
              <p:cNvSpPr/>
              <p:nvPr/>
            </p:nvSpPr>
            <p:spPr bwMode="auto">
              <a:xfrm>
                <a:off x="493713" y="4508361"/>
                <a:ext cx="71437" cy="1058229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CCB54BA-7F83-4203-BFD3-68480759CCA9}"/>
                  </a:ext>
                </a:extLst>
              </p:cNvPr>
              <p:cNvSpPr/>
              <p:nvPr/>
            </p:nvSpPr>
            <p:spPr bwMode="auto">
              <a:xfrm>
                <a:off x="387350" y="4974910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7DD5A4-7570-4E8B-A058-1D8194A1EA3E}"/>
              </a:ext>
            </a:extLst>
          </p:cNvPr>
          <p:cNvGrpSpPr/>
          <p:nvPr/>
        </p:nvGrpSpPr>
        <p:grpSpPr>
          <a:xfrm>
            <a:off x="387350" y="4128903"/>
            <a:ext cx="4184650" cy="797392"/>
            <a:chOff x="387350" y="2279180"/>
            <a:chExt cx="4184650" cy="7973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31FBDB-388D-44EF-B988-7BC942EE1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57288"/>
              <a:ext cx="39338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Choose a background colour to use. Can you use a Gradient Fill?</a:t>
              </a:r>
            </a:p>
          </p:txBody>
        </p:sp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103FEAD0-B54D-4B7A-A9F5-8E49BD8BB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0"/>
              <a:ext cx="177800" cy="797392"/>
              <a:chOff x="387350" y="4508362"/>
              <a:chExt cx="177800" cy="79709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EDC5222-6076-4BD3-958C-B163D10BD713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797092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E46788F-65D3-423B-9B9C-D73DF34120F8}"/>
                  </a:ext>
                </a:extLst>
              </p:cNvPr>
              <p:cNvSpPr/>
              <p:nvPr/>
            </p:nvSpPr>
            <p:spPr bwMode="auto">
              <a:xfrm>
                <a:off x="387350" y="4846369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5796AD-C24A-46E9-8256-3E445302854F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1529322"/>
            <a:ext cx="8000999" cy="842403"/>
            <a:chOff x="387350" y="2957512"/>
            <a:chExt cx="8000999" cy="842403"/>
          </a:xfrm>
        </p:grpSpPr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id="{2787B1E4-6C77-40CD-8CD3-27E1730C5A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957512"/>
              <a:ext cx="8000999" cy="842403"/>
              <a:chOff x="387350" y="2957512"/>
              <a:chExt cx="8000999" cy="842403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573E5B8-D37D-42B6-8E9C-4206C89BA577}"/>
                  </a:ext>
                </a:extLst>
              </p:cNvPr>
              <p:cNvSpPr/>
              <p:nvPr/>
            </p:nvSpPr>
            <p:spPr>
              <a:xfrm>
                <a:off x="493712" y="2957512"/>
                <a:ext cx="7894637" cy="842403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46D344B-B894-47E8-8583-1F98171792C5}"/>
                  </a:ext>
                </a:extLst>
              </p:cNvPr>
              <p:cNvSpPr/>
              <p:nvPr/>
            </p:nvSpPr>
            <p:spPr>
              <a:xfrm>
                <a:off x="387350" y="3316288"/>
                <a:ext cx="122238" cy="122237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id="{C4D5C1A0-A05A-49C6-8C53-01C8154A2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58" y="3035301"/>
              <a:ext cx="627776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>
                  <a:solidFill>
                    <a:srgbClr val="FFFFFF"/>
                  </a:solidFill>
                  <a:latin typeface="Twinkl SemiBold" pitchFamily="2" charset="0"/>
                </a:rPr>
                <a:t>We can design a more complex backdrop to become Level 2 of the Maze Game.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627F432-8C0A-4A51-AD39-8EAB2E0614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4026" y="2848610"/>
            <a:ext cx="3284324" cy="226441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15ACBB1-F982-41F8-8D4D-9CDC6DF46CFD}"/>
              </a:ext>
            </a:extLst>
          </p:cNvPr>
          <p:cNvGrpSpPr/>
          <p:nvPr/>
        </p:nvGrpSpPr>
        <p:grpSpPr>
          <a:xfrm>
            <a:off x="387350" y="5295433"/>
            <a:ext cx="4184650" cy="797392"/>
            <a:chOff x="387350" y="2279180"/>
            <a:chExt cx="4184650" cy="79739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FF54835-9060-41E1-8CF3-C7C3A9AB6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57288"/>
              <a:ext cx="39338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Can you create a more challenging maze backdrop than the last one?</a:t>
              </a:r>
            </a:p>
          </p:txBody>
        </p:sp>
        <p:grpSp>
          <p:nvGrpSpPr>
            <p:cNvPr id="38" name="Group 5">
              <a:extLst>
                <a:ext uri="{FF2B5EF4-FFF2-40B4-BE49-F238E27FC236}">
                  <a16:creationId xmlns:a16="http://schemas.microsoft.com/office/drawing/2014/main" id="{65050E1E-69AE-4DB5-8084-A814C49B63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0"/>
              <a:ext cx="177800" cy="797392"/>
              <a:chOff x="387350" y="4508362"/>
              <a:chExt cx="177800" cy="797092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387360B-B067-43C4-AFCC-C4F8BD643A92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797092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E77E68E-5D7C-4292-A2E6-13742F5A4F3C}"/>
                  </a:ext>
                </a:extLst>
              </p:cNvPr>
              <p:cNvSpPr/>
              <p:nvPr/>
            </p:nvSpPr>
            <p:spPr bwMode="auto">
              <a:xfrm>
                <a:off x="387350" y="4846369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61A30C5-A380-4B29-BB1A-FA8E0492EF82}"/>
              </a:ext>
            </a:extLst>
          </p:cNvPr>
          <p:cNvCxnSpPr>
            <a:cxnSpLocks/>
          </p:cNvCxnSpPr>
          <p:nvPr/>
        </p:nvCxnSpPr>
        <p:spPr>
          <a:xfrm flipV="1">
            <a:off x="4388670" y="3429000"/>
            <a:ext cx="1379670" cy="1194214"/>
          </a:xfrm>
          <a:prstGeom prst="straightConnector1">
            <a:avLst/>
          </a:prstGeom>
          <a:ln w="38100">
            <a:solidFill>
              <a:srgbClr val="0079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D30EBC-29A1-4DDA-BC9E-4ABD47167713}"/>
              </a:ext>
            </a:extLst>
          </p:cNvPr>
          <p:cNvCxnSpPr>
            <a:cxnSpLocks/>
          </p:cNvCxnSpPr>
          <p:nvPr/>
        </p:nvCxnSpPr>
        <p:spPr>
          <a:xfrm>
            <a:off x="4382955" y="4188237"/>
            <a:ext cx="0" cy="748094"/>
          </a:xfrm>
          <a:prstGeom prst="line">
            <a:avLst/>
          </a:prstGeom>
          <a:ln w="38100">
            <a:solidFill>
              <a:srgbClr val="007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5E18527-B0D5-4C96-9F0C-4FA969A8C545}"/>
              </a:ext>
            </a:extLst>
          </p:cNvPr>
          <p:cNvCxnSpPr>
            <a:cxnSpLocks/>
          </p:cNvCxnSpPr>
          <p:nvPr/>
        </p:nvCxnSpPr>
        <p:spPr>
          <a:xfrm flipV="1">
            <a:off x="4572000" y="3162300"/>
            <a:ext cx="1341120" cy="89314"/>
          </a:xfrm>
          <a:prstGeom prst="straightConnector1">
            <a:avLst/>
          </a:prstGeom>
          <a:ln w="38100">
            <a:solidFill>
              <a:srgbClr val="0079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074B748-C4D5-4A2F-A622-CCA707BDA79D}"/>
              </a:ext>
            </a:extLst>
          </p:cNvPr>
          <p:cNvCxnSpPr>
            <a:cxnSpLocks/>
          </p:cNvCxnSpPr>
          <p:nvPr/>
        </p:nvCxnSpPr>
        <p:spPr>
          <a:xfrm>
            <a:off x="4566285" y="2816637"/>
            <a:ext cx="0" cy="748094"/>
          </a:xfrm>
          <a:prstGeom prst="line">
            <a:avLst/>
          </a:prstGeom>
          <a:ln w="38100">
            <a:solidFill>
              <a:srgbClr val="007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112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Level Progress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7DD5A4-7570-4E8B-A058-1D8194A1EA3E}"/>
              </a:ext>
            </a:extLst>
          </p:cNvPr>
          <p:cNvGrpSpPr/>
          <p:nvPr/>
        </p:nvGrpSpPr>
        <p:grpSpPr>
          <a:xfrm>
            <a:off x="387350" y="3279299"/>
            <a:ext cx="5762438" cy="797392"/>
            <a:chOff x="387350" y="2279180"/>
            <a:chExt cx="5762438" cy="7973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31FBDB-388D-44EF-B988-7BC942EE1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26808"/>
              <a:ext cx="551161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The sprite must reach the green exit and this triggers the new event of changing to the next backdrop.</a:t>
              </a:r>
            </a:p>
          </p:txBody>
        </p:sp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103FEAD0-B54D-4B7A-A9F5-8E49BD8BB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0"/>
              <a:ext cx="177800" cy="797392"/>
              <a:chOff x="387350" y="4508362"/>
              <a:chExt cx="177800" cy="79709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EDC5222-6076-4BD3-958C-B163D10BD713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797092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E46788F-65D3-423B-9B9C-D73DF34120F8}"/>
                  </a:ext>
                </a:extLst>
              </p:cNvPr>
              <p:cNvSpPr/>
              <p:nvPr/>
            </p:nvSpPr>
            <p:spPr bwMode="auto">
              <a:xfrm>
                <a:off x="387350" y="4846369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CC39471-2A75-431A-B6E1-8613F76A8DAA}"/>
              </a:ext>
            </a:extLst>
          </p:cNvPr>
          <p:cNvGrpSpPr/>
          <p:nvPr/>
        </p:nvGrpSpPr>
        <p:grpSpPr>
          <a:xfrm>
            <a:off x="387350" y="4269014"/>
            <a:ext cx="5789332" cy="794646"/>
            <a:chOff x="387350" y="2279180"/>
            <a:chExt cx="5789332" cy="79464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23463FC-7387-4CA3-A169-0A96D6C41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26808"/>
              <a:ext cx="55385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The sprite will need to be reset to the starting position and the ‘Well done’ message given a time limit.</a:t>
              </a:r>
            </a:p>
          </p:txBody>
        </p:sp>
        <p:grpSp>
          <p:nvGrpSpPr>
            <p:cNvPr id="37" name="Group 5">
              <a:extLst>
                <a:ext uri="{FF2B5EF4-FFF2-40B4-BE49-F238E27FC236}">
                  <a16:creationId xmlns:a16="http://schemas.microsoft.com/office/drawing/2014/main" id="{0F33CFCA-296E-4195-84EB-520C1976F4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0"/>
              <a:ext cx="177800" cy="794646"/>
              <a:chOff x="387350" y="4508362"/>
              <a:chExt cx="177800" cy="794347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F674AA3-774B-49A0-BCB7-2A9E4B8C06E2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794347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C18E47E-6056-4943-8F82-4C61293AED1A}"/>
                  </a:ext>
                </a:extLst>
              </p:cNvPr>
              <p:cNvSpPr/>
              <p:nvPr/>
            </p:nvSpPr>
            <p:spPr bwMode="auto">
              <a:xfrm>
                <a:off x="387350" y="4846369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FC55BCE-960A-4D5B-976C-7944239CFAD4}"/>
              </a:ext>
            </a:extLst>
          </p:cNvPr>
          <p:cNvGrpSpPr/>
          <p:nvPr/>
        </p:nvGrpSpPr>
        <p:grpSpPr>
          <a:xfrm>
            <a:off x="387350" y="5271295"/>
            <a:ext cx="5762438" cy="821530"/>
            <a:chOff x="387350" y="2295157"/>
            <a:chExt cx="5762438" cy="82153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977F22D-7E74-4ED8-8A6B-9E5FDEE1B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26808"/>
              <a:ext cx="551161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You can make any number of gradually more complex levels! How will your game develop?</a:t>
              </a:r>
            </a:p>
          </p:txBody>
        </p:sp>
        <p:grpSp>
          <p:nvGrpSpPr>
            <p:cNvPr id="43" name="Group 5">
              <a:extLst>
                <a:ext uri="{FF2B5EF4-FFF2-40B4-BE49-F238E27FC236}">
                  <a16:creationId xmlns:a16="http://schemas.microsoft.com/office/drawing/2014/main" id="{7C09ACF5-A2D6-490D-BC52-676DB43847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95157"/>
              <a:ext cx="177800" cy="821530"/>
              <a:chOff x="387350" y="4524334"/>
              <a:chExt cx="177800" cy="821221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D52CA70-7E76-4998-9666-224E9F1E3C40}"/>
                  </a:ext>
                </a:extLst>
              </p:cNvPr>
              <p:cNvSpPr/>
              <p:nvPr/>
            </p:nvSpPr>
            <p:spPr bwMode="auto">
              <a:xfrm>
                <a:off x="493713" y="4524334"/>
                <a:ext cx="71437" cy="821221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8EB2B2F-E21E-4DD4-A849-22F5A123CAAA}"/>
                  </a:ext>
                </a:extLst>
              </p:cNvPr>
              <p:cNvSpPr/>
              <p:nvPr/>
            </p:nvSpPr>
            <p:spPr bwMode="auto">
              <a:xfrm>
                <a:off x="387350" y="4874936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A8F178-4D56-47A4-A484-41DE6EEE8B01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1466568"/>
            <a:ext cx="8001000" cy="559454"/>
            <a:chOff x="387350" y="2957513"/>
            <a:chExt cx="8001000" cy="559454"/>
          </a:xfrm>
        </p:grpSpPr>
        <p:grpSp>
          <p:nvGrpSpPr>
            <p:cNvPr id="24" name="Group 9">
              <a:extLst>
                <a:ext uri="{FF2B5EF4-FFF2-40B4-BE49-F238E27FC236}">
                  <a16:creationId xmlns:a16="http://schemas.microsoft.com/office/drawing/2014/main" id="{7172FA55-C8BB-4524-931D-985A7BAFE2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957513"/>
              <a:ext cx="8000999" cy="559454"/>
              <a:chOff x="387350" y="2957513"/>
              <a:chExt cx="8000999" cy="55945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1068648-C6B2-43EB-90D3-06676C793A76}"/>
                  </a:ext>
                </a:extLst>
              </p:cNvPr>
              <p:cNvSpPr/>
              <p:nvPr/>
            </p:nvSpPr>
            <p:spPr>
              <a:xfrm>
                <a:off x="493712" y="2957513"/>
                <a:ext cx="7894637" cy="559454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31380EE-E592-4DCF-9C65-93932EFB0D67}"/>
                  </a:ext>
                </a:extLst>
              </p:cNvPr>
              <p:cNvSpPr/>
              <p:nvPr/>
            </p:nvSpPr>
            <p:spPr>
              <a:xfrm>
                <a:off x="387350" y="3172853"/>
                <a:ext cx="122238" cy="122237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37A5E595-450E-4E87-9066-913E75EB2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58" y="3035301"/>
              <a:ext cx="77223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>
                  <a:solidFill>
                    <a:srgbClr val="FFFFFF"/>
                  </a:solidFill>
                  <a:latin typeface="Twinkl SemiBold" pitchFamily="2" charset="0"/>
                </a:rPr>
                <a:t>How could the code be adapted to make progress from Level 1 to Level 2?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2706E50-4EE8-4088-959B-3A56D48D29E8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2228567"/>
            <a:ext cx="8001000" cy="819433"/>
            <a:chOff x="387350" y="2957512"/>
            <a:chExt cx="8001000" cy="81943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B31F52BC-59E0-424A-93B0-0C3CADFF31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957512"/>
              <a:ext cx="8000999" cy="819433"/>
              <a:chOff x="387350" y="2957512"/>
              <a:chExt cx="8000999" cy="819433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76977F8-DDC9-4C8B-B9E5-D34EEB654932}"/>
                  </a:ext>
                </a:extLst>
              </p:cNvPr>
              <p:cNvSpPr/>
              <p:nvPr/>
            </p:nvSpPr>
            <p:spPr>
              <a:xfrm>
                <a:off x="493712" y="2957512"/>
                <a:ext cx="7894637" cy="819433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0324EB8-399C-4D27-B9B0-6CA361EBF4C6}"/>
                  </a:ext>
                </a:extLst>
              </p:cNvPr>
              <p:cNvSpPr/>
              <p:nvPr/>
            </p:nvSpPr>
            <p:spPr>
              <a:xfrm>
                <a:off x="387350" y="3307322"/>
                <a:ext cx="122238" cy="122237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  <p:sp>
          <p:nvSpPr>
            <p:cNvPr id="30" name="Rectangle 6">
              <a:extLst>
                <a:ext uri="{FF2B5EF4-FFF2-40B4-BE49-F238E27FC236}">
                  <a16:creationId xmlns:a16="http://schemas.microsoft.com/office/drawing/2014/main" id="{111B9C6C-535B-4D39-AE78-E347297E6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58" y="3035301"/>
              <a:ext cx="772239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>
                  <a:solidFill>
                    <a:srgbClr val="FFFFFF"/>
                  </a:solidFill>
                  <a:latin typeface="Twinkl SemiBold" pitchFamily="2" charset="0"/>
                </a:rPr>
                <a:t>What does a Player do to complete the first level and what action does this trigger in order to move to the second level? 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F7D54A5-6A00-4882-9927-2E02188409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61528" y="3309692"/>
            <a:ext cx="2976282" cy="278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7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Develop Your Game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662346-A3CD-4AF0-8CF3-3B53F01A8B89}"/>
              </a:ext>
            </a:extLst>
          </p:cNvPr>
          <p:cNvGrpSpPr/>
          <p:nvPr/>
        </p:nvGrpSpPr>
        <p:grpSpPr>
          <a:xfrm>
            <a:off x="387350" y="1564809"/>
            <a:ext cx="8001000" cy="797390"/>
            <a:chOff x="387350" y="2279181"/>
            <a:chExt cx="8001000" cy="79739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8D0C0EB-67E6-44B0-A0A2-0D024B672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26808"/>
              <a:ext cx="775017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Click on ‘File’ and ‘Save As’ to save a new version of your Maze Game (e.g. Maze Game v2).</a:t>
              </a:r>
            </a:p>
          </p:txBody>
        </p:sp>
        <p:grpSp>
          <p:nvGrpSpPr>
            <p:cNvPr id="26" name="Group 5">
              <a:extLst>
                <a:ext uri="{FF2B5EF4-FFF2-40B4-BE49-F238E27FC236}">
                  <a16:creationId xmlns:a16="http://schemas.microsoft.com/office/drawing/2014/main" id="{553449FB-F1EB-43DB-B237-72B44B6CEC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1"/>
              <a:ext cx="177800" cy="797390"/>
              <a:chOff x="387350" y="4508362"/>
              <a:chExt cx="177800" cy="79709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873F6E6-2445-4357-8EE7-9F9D442D8CC5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79709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7F3BED8-64FD-4A4E-824E-FF1FCA4EA50C}"/>
                  </a:ext>
                </a:extLst>
              </p:cNvPr>
              <p:cNvSpPr/>
              <p:nvPr/>
            </p:nvSpPr>
            <p:spPr bwMode="auto">
              <a:xfrm>
                <a:off x="387350" y="4848750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AD6383-4409-4DE1-9A43-49507C9CE3F5}"/>
              </a:ext>
            </a:extLst>
          </p:cNvPr>
          <p:cNvGrpSpPr/>
          <p:nvPr/>
        </p:nvGrpSpPr>
        <p:grpSpPr>
          <a:xfrm>
            <a:off x="387350" y="2730783"/>
            <a:ext cx="4794250" cy="999656"/>
            <a:chOff x="387350" y="2279180"/>
            <a:chExt cx="4794250" cy="99965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C7CE3D-DB49-4232-B887-A096C1BE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26808"/>
              <a:ext cx="45434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Use the Characters and Backdrops Activity Sheet to develop your game by first adding exciting new levels.</a:t>
              </a: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09054F85-80E3-4A5E-BC4F-BFBF9BBCB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0"/>
              <a:ext cx="177800" cy="999656"/>
              <a:chOff x="387350" y="4508362"/>
              <a:chExt cx="177800" cy="99928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4ED64AF-8CC5-4AF4-8076-39073B3A09F8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99928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F4B7478-070B-4EA0-9126-2E2931723DB4}"/>
                  </a:ext>
                </a:extLst>
              </p:cNvPr>
              <p:cNvSpPr/>
              <p:nvPr/>
            </p:nvSpPr>
            <p:spPr bwMode="auto">
              <a:xfrm>
                <a:off x="387350" y="4948723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F9A8FB-FDCD-42FD-AD67-F91F2EAB3798}"/>
              </a:ext>
            </a:extLst>
          </p:cNvPr>
          <p:cNvGrpSpPr/>
          <p:nvPr/>
        </p:nvGrpSpPr>
        <p:grpSpPr>
          <a:xfrm>
            <a:off x="387350" y="4089683"/>
            <a:ext cx="3548156" cy="775212"/>
            <a:chOff x="387350" y="2279181"/>
            <a:chExt cx="3548156" cy="77521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B0FD137-1759-42C4-95E0-985C81957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26808"/>
              <a:ext cx="329733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Test and debug your code as you make changes.</a:t>
              </a:r>
            </a:p>
          </p:txBody>
        </p:sp>
        <p:grpSp>
          <p:nvGrpSpPr>
            <p:cNvPr id="46" name="Group 5">
              <a:extLst>
                <a:ext uri="{FF2B5EF4-FFF2-40B4-BE49-F238E27FC236}">
                  <a16:creationId xmlns:a16="http://schemas.microsoft.com/office/drawing/2014/main" id="{F1E4485E-A5E5-46C2-ACD2-94250E36D7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1"/>
              <a:ext cx="177800" cy="775212"/>
              <a:chOff x="387350" y="4508362"/>
              <a:chExt cx="177800" cy="774920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E6D4ABC-2191-4A54-BC31-2663BCC8DAB8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77492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4B60275-0D14-48E3-86AB-981B0ADA8089}"/>
                  </a:ext>
                </a:extLst>
              </p:cNvPr>
              <p:cNvSpPr/>
              <p:nvPr/>
            </p:nvSpPr>
            <p:spPr bwMode="auto">
              <a:xfrm>
                <a:off x="387350" y="4834462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79D7464-6258-49B8-9F4D-A20ED744D1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701" r="-1"/>
          <a:stretch/>
        </p:blipFill>
        <p:spPr>
          <a:xfrm>
            <a:off x="3334871" y="2776976"/>
            <a:ext cx="5359682" cy="3631017"/>
          </a:xfrm>
          <a:prstGeom prst="roundRect">
            <a:avLst>
              <a:gd name="adj" fmla="val 3829"/>
            </a:avLst>
          </a:prstGeom>
        </p:spPr>
      </p:pic>
    </p:spTree>
    <p:extLst>
      <p:ext uri="{BB962C8B-B14F-4D97-AF65-F5344CB8AC3E}">
        <p14:creationId xmlns:p14="http://schemas.microsoft.com/office/powerpoint/2010/main" val="336536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F85F2E-DA9C-4DF6-9417-29336C895F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615" y="1649506"/>
            <a:ext cx="4557735" cy="35679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Character Design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662346-A3CD-4AF0-8CF3-3B53F01A8B89}"/>
              </a:ext>
            </a:extLst>
          </p:cNvPr>
          <p:cNvGrpSpPr/>
          <p:nvPr/>
        </p:nvGrpSpPr>
        <p:grpSpPr>
          <a:xfrm>
            <a:off x="387350" y="1634846"/>
            <a:ext cx="3336925" cy="1051626"/>
            <a:chOff x="387350" y="2279182"/>
            <a:chExt cx="3336925" cy="105162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8D0C0EB-67E6-44B0-A0A2-0D024B672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26808"/>
              <a:ext cx="308609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Click on Paint New Sprite to open a similar canvas to the backdrop editor.</a:t>
              </a:r>
            </a:p>
          </p:txBody>
        </p:sp>
        <p:grpSp>
          <p:nvGrpSpPr>
            <p:cNvPr id="26" name="Group 5">
              <a:extLst>
                <a:ext uri="{FF2B5EF4-FFF2-40B4-BE49-F238E27FC236}">
                  <a16:creationId xmlns:a16="http://schemas.microsoft.com/office/drawing/2014/main" id="{553449FB-F1EB-43DB-B237-72B44B6CEC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2"/>
              <a:ext cx="177800" cy="1051626"/>
              <a:chOff x="387350" y="4508362"/>
              <a:chExt cx="177800" cy="105123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873F6E6-2445-4357-8EE7-9F9D442D8CC5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105123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7F3BED8-64FD-4A4E-824E-FF1FCA4EA50C}"/>
                  </a:ext>
                </a:extLst>
              </p:cNvPr>
              <p:cNvSpPr/>
              <p:nvPr/>
            </p:nvSpPr>
            <p:spPr bwMode="auto">
              <a:xfrm>
                <a:off x="387350" y="4972528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AD6383-4409-4DE1-9A43-49507C9CE3F5}"/>
              </a:ext>
            </a:extLst>
          </p:cNvPr>
          <p:cNvGrpSpPr/>
          <p:nvPr/>
        </p:nvGrpSpPr>
        <p:grpSpPr>
          <a:xfrm>
            <a:off x="387350" y="3091052"/>
            <a:ext cx="3384550" cy="1042799"/>
            <a:chOff x="387350" y="2279183"/>
            <a:chExt cx="3384550" cy="104279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C7CE3D-DB49-4232-B887-A096C1BE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26808"/>
              <a:ext cx="31337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This time create a simple new character. It could be an enemy for the first sprite.</a:t>
              </a: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09054F85-80E3-4A5E-BC4F-BFBF9BBCB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3"/>
              <a:ext cx="177800" cy="1042799"/>
              <a:chOff x="387350" y="4508361"/>
              <a:chExt cx="177800" cy="104240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4ED64AF-8CC5-4AF4-8076-39073B3A09F8}"/>
                  </a:ext>
                </a:extLst>
              </p:cNvPr>
              <p:cNvSpPr/>
              <p:nvPr/>
            </p:nvSpPr>
            <p:spPr bwMode="auto">
              <a:xfrm>
                <a:off x="493713" y="4508361"/>
                <a:ext cx="71437" cy="1042406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F4B7478-070B-4EA0-9126-2E2931723DB4}"/>
                  </a:ext>
                </a:extLst>
              </p:cNvPr>
              <p:cNvSpPr/>
              <p:nvPr/>
            </p:nvSpPr>
            <p:spPr bwMode="auto">
              <a:xfrm>
                <a:off x="387350" y="4970148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F9A8FB-FDCD-42FD-AD67-F91F2EAB3798}"/>
              </a:ext>
            </a:extLst>
          </p:cNvPr>
          <p:cNvGrpSpPr/>
          <p:nvPr/>
        </p:nvGrpSpPr>
        <p:grpSpPr>
          <a:xfrm>
            <a:off x="387350" y="4547258"/>
            <a:ext cx="3350932" cy="1360624"/>
            <a:chOff x="387350" y="2279183"/>
            <a:chExt cx="3350932" cy="136062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B0FD137-1759-42C4-95E0-985C81957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26808"/>
              <a:ext cx="310010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Can you use the tools for brush, line, ellipse, select (resize) and be able to change the line width?</a:t>
              </a:r>
            </a:p>
          </p:txBody>
        </p:sp>
        <p:grpSp>
          <p:nvGrpSpPr>
            <p:cNvPr id="46" name="Group 5">
              <a:extLst>
                <a:ext uri="{FF2B5EF4-FFF2-40B4-BE49-F238E27FC236}">
                  <a16:creationId xmlns:a16="http://schemas.microsoft.com/office/drawing/2014/main" id="{F1E4485E-A5E5-46C2-ACD2-94250E36D7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3"/>
              <a:ext cx="177800" cy="1360624"/>
              <a:chOff x="387350" y="4508362"/>
              <a:chExt cx="177800" cy="1360111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E6D4ABC-2191-4A54-BC31-2663BCC8DAB8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1360111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4B60275-0D14-48E3-86AB-981B0ADA8089}"/>
                  </a:ext>
                </a:extLst>
              </p:cNvPr>
              <p:cNvSpPr/>
              <p:nvPr/>
            </p:nvSpPr>
            <p:spPr bwMode="auto">
              <a:xfrm>
                <a:off x="387350" y="5129635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421183D8-BBB9-4E8F-95C0-E6951FCAA512}"/>
              </a:ext>
            </a:extLst>
          </p:cNvPr>
          <p:cNvSpPr/>
          <p:nvPr/>
        </p:nvSpPr>
        <p:spPr>
          <a:xfrm>
            <a:off x="3819524" y="1641474"/>
            <a:ext cx="4568825" cy="3567019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4245A5A-8F22-4566-AFAA-C28662C7E72D}"/>
              </a:ext>
            </a:extLst>
          </p:cNvPr>
          <p:cNvCxnSpPr>
            <a:cxnSpLocks/>
          </p:cNvCxnSpPr>
          <p:nvPr/>
        </p:nvCxnSpPr>
        <p:spPr>
          <a:xfrm flipV="1">
            <a:off x="3622635" y="3325906"/>
            <a:ext cx="1245200" cy="1887634"/>
          </a:xfrm>
          <a:prstGeom prst="straightConnector1">
            <a:avLst/>
          </a:prstGeom>
          <a:ln w="38100">
            <a:solidFill>
              <a:srgbClr val="0079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1B84AEC-107A-4943-B789-1A58D389B4B5}"/>
              </a:ext>
            </a:extLst>
          </p:cNvPr>
          <p:cNvCxnSpPr>
            <a:cxnSpLocks/>
          </p:cNvCxnSpPr>
          <p:nvPr/>
        </p:nvCxnSpPr>
        <p:spPr>
          <a:xfrm>
            <a:off x="3616920" y="4778563"/>
            <a:ext cx="0" cy="819150"/>
          </a:xfrm>
          <a:prstGeom prst="line">
            <a:avLst/>
          </a:prstGeom>
          <a:ln w="38100">
            <a:solidFill>
              <a:srgbClr val="007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B9A4924E-891B-43B5-8DFE-02E94EB0A9EF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1457" y="4792457"/>
            <a:ext cx="805180" cy="805180"/>
          </a:xfrm>
          <a:prstGeom prst="ellipse">
            <a:avLst/>
          </a:prstGeom>
          <a:noFill/>
          <a:ln w="57150">
            <a:solidFill>
              <a:srgbClr val="0079C2"/>
            </a:solidFill>
          </a:ln>
        </p:spPr>
      </p:pic>
    </p:spTree>
    <p:extLst>
      <p:ext uri="{BB962C8B-B14F-4D97-AF65-F5344CB8AC3E}">
        <p14:creationId xmlns:p14="http://schemas.microsoft.com/office/powerpoint/2010/main" val="379553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3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lish Lesson Presentation" id="{3E99E1FF-6112-4F56-AE2F-E6B630F1A11C}" vid="{95F88451-C6EF-438A-A25D-91151BA0E32D}"/>
    </a:ext>
  </a:extLst>
</a:theme>
</file>

<file path=ppt/theme/theme2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nglish Lesson Presentation" id="{3E99E1FF-6112-4F56-AE2F-E6B630F1A11C}" vid="{6EFEC386-A457-42D6-BCC4-C9279F79E2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English Lesson Presentation</Template>
  <TotalTime>2828</TotalTime>
  <Words>585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Sassoon Infant Rg</vt:lpstr>
      <vt:lpstr>Twinkl</vt:lpstr>
      <vt:lpstr>Twinkl SemiBold</vt:lpstr>
      <vt:lpstr>Tuffy</vt:lpstr>
      <vt:lpstr>Tuffy-TTF</vt:lpstr>
      <vt:lpstr>Calibri</vt:lpstr>
      <vt:lpstr>Office Theme</vt:lpstr>
      <vt:lpstr>1_Office Theme</vt:lpstr>
      <vt:lpstr>PowerPoint Presentation</vt:lpstr>
      <vt:lpstr>Computing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PlanIt</dc:title>
  <dc:creator>Cris Lima</dc:creator>
  <cp:lastModifiedBy>Julie Wigginton</cp:lastModifiedBy>
  <cp:revision>215</cp:revision>
  <dcterms:created xsi:type="dcterms:W3CDTF">2019-01-25T12:30:55Z</dcterms:created>
  <dcterms:modified xsi:type="dcterms:W3CDTF">2020-06-20T06:44:29Z</dcterms:modified>
</cp:coreProperties>
</file>