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4" r:id="rId2"/>
  </p:sldMasterIdLst>
  <p:notesMasterIdLst>
    <p:notesMasterId r:id="rId16"/>
  </p:notesMasterIdLst>
  <p:handoutMasterIdLst>
    <p:handoutMasterId r:id="rId17"/>
  </p:handoutMasterIdLst>
  <p:sldIdLst>
    <p:sldId id="287" r:id="rId3"/>
    <p:sldId id="261" r:id="rId4"/>
    <p:sldId id="267" r:id="rId5"/>
    <p:sldId id="263" r:id="rId6"/>
    <p:sldId id="291" r:id="rId7"/>
    <p:sldId id="302" r:id="rId8"/>
    <p:sldId id="332" r:id="rId9"/>
    <p:sldId id="341" r:id="rId10"/>
    <p:sldId id="342" r:id="rId11"/>
    <p:sldId id="333" r:id="rId12"/>
    <p:sldId id="335" r:id="rId13"/>
    <p:sldId id="340" r:id="rId14"/>
    <p:sldId id="289" r:id="rId15"/>
  </p:sldIdLst>
  <p:sldSz cx="9144000" cy="6858000" type="screen4x3"/>
  <p:notesSz cx="6858000" cy="9144000"/>
  <p:embeddedFontLst>
    <p:embeddedFont>
      <p:font typeface="Tuffy" panose="020B0603060100000000" charset="0"/>
      <p:regular r:id="rId18"/>
      <p:bold r:id="rId19"/>
      <p:italic r:id="rId20"/>
      <p:boldItalic r:id="rId21"/>
    </p:embeddedFont>
    <p:embeddedFont>
      <p:font typeface="Twinkl" panose="020B0604020202020204" charset="0"/>
      <p:regular r:id="rId22"/>
      <p:bold r:id="rId23"/>
    </p:embeddedFont>
    <p:embeddedFont>
      <p:font typeface="Sassoon Infant Rg" panose="02000503030000020003" charset="0"/>
      <p:regular r:id="rId24"/>
      <p:bold r:id="rId25"/>
    </p:embeddedFont>
    <p:embeddedFont>
      <p:font typeface="Tuffy-TTF" panose="020B0603060100000000" charset="0"/>
      <p:regular r:id="rId26"/>
      <p:bold r:id="rId27"/>
      <p:italic r:id="rId28"/>
      <p:boldItalic r:id="rId29"/>
    </p:embeddedFont>
    <p:embeddedFont>
      <p:font typeface="Twinkl SemiBold" charset="0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1842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079C2"/>
    <a:srgbClr val="E9F1FC"/>
    <a:srgbClr val="699327"/>
    <a:srgbClr val="14B4E4"/>
    <a:srgbClr val="C1CBF7"/>
    <a:srgbClr val="86CCCE"/>
    <a:srgbClr val="B2B2B2"/>
    <a:srgbClr val="AD8CC0"/>
    <a:srgbClr val="FEFB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6357" autoAdjust="0"/>
  </p:normalViewPr>
  <p:slideViewPr>
    <p:cSldViewPr snapToGrid="0" showGuides="1">
      <p:cViewPr varScale="1">
        <p:scale>
          <a:sx n="106" d="100"/>
          <a:sy n="106" d="100"/>
        </p:scale>
        <p:origin x="692" y="76"/>
      </p:cViewPr>
      <p:guideLst>
        <p:guide orient="horz" pos="2160"/>
        <p:guide pos="2880"/>
        <p:guide pos="317"/>
        <p:guide orient="horz" pos="3997"/>
        <p:guide pos="5443"/>
        <p:guide orient="horz" pos="1842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14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microsoft.com/office/2015/10/relationships/revisionInfo" Target="revisionInfo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E04E6-4D72-4F41-B85B-2664011F9AC3}" type="datetimeFigureOut">
              <a:rPr lang="en-GB" smtClean="0"/>
              <a:t>20/06/2020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A4130-2570-4BD6-877D-4E4602F031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218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 anchor="ctr" anchorCtr="1">
            <a:normAutofit/>
          </a:bodyPr>
          <a:lstStyle>
            <a:lvl1pPr algn="ctr">
              <a:defRPr sz="4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  <a:ea typeface="Twinkl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198" y="485774"/>
            <a:ext cx="8220075" cy="1199094"/>
          </a:xfrm>
        </p:spPr>
        <p:txBody>
          <a:bodyPr>
            <a:normAutofit/>
          </a:bodyPr>
          <a:lstStyle>
            <a:lvl1pPr>
              <a:defRPr sz="4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197" y="1837268"/>
            <a:ext cx="8220075" cy="4558770"/>
          </a:xfrm>
        </p:spPr>
        <p:txBody>
          <a:bodyPr/>
          <a:lstStyle>
            <a:lvl1pPr>
              <a:defRPr sz="1800">
                <a:latin typeface="+mn-lt"/>
                <a:ea typeface="Twinkl" pitchFamily="2" charset="0"/>
              </a:defRPr>
            </a:lvl1pPr>
            <a:lvl2pPr>
              <a:defRPr sz="1600">
                <a:latin typeface="+mn-lt"/>
                <a:ea typeface="Twinkl" pitchFamily="2" charset="0"/>
              </a:defRPr>
            </a:lvl2pPr>
            <a:lvl3pPr>
              <a:defRPr sz="1400">
                <a:latin typeface="+mn-lt"/>
                <a:ea typeface="Twinkl" pitchFamily="2" charset="0"/>
              </a:defRPr>
            </a:lvl3pPr>
            <a:lvl4pPr>
              <a:defRPr sz="1400">
                <a:latin typeface="+mn-lt"/>
                <a:ea typeface="Twinkl" pitchFamily="2" charset="0"/>
              </a:defRPr>
            </a:lvl4pPr>
            <a:lvl5pPr>
              <a:defRPr sz="1400">
                <a:latin typeface="+mn-lt"/>
                <a:ea typeface="Twinkl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648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72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083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4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50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489350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33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5380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 anchor="ctr" anchorCtr="1">
            <a:normAutofit/>
          </a:bodyPr>
          <a:lstStyle>
            <a:lvl1pPr algn="ctr">
              <a:defRPr sz="4000"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2578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3016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6" name="Whole Clas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444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6" name="Individual Work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01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i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6" name="Pair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653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 Partne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6" name="Talking Partner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040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6" name="Group Work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76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tal and Oral Starte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6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411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s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8794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63" r:id="rId10"/>
    <p:sldLayoutId id="2147483664" r:id="rId11"/>
    <p:sldLayoutId id="2147483665" r:id="rId12"/>
    <p:sldLayoutId id="214748366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+mn-lt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+mn-lt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+mn-lt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+mn-lt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+mn-lt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128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2" r:id="rId6"/>
    <p:sldLayoutId id="2147483683" r:id="rId7"/>
    <p:sldLayoutId id="214748368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457200" y="608442"/>
            <a:ext cx="8220075" cy="5484383"/>
            <a:chOff x="457200" y="608442"/>
            <a:chExt cx="8220075" cy="5484383"/>
          </a:xfrm>
        </p:grpSpPr>
        <p:sp>
          <p:nvSpPr>
            <p:cNvPr id="27" name="Rectangle 26"/>
            <p:cNvSpPr/>
            <p:nvPr/>
          </p:nvSpPr>
          <p:spPr>
            <a:xfrm>
              <a:off x="3581398" y="2168871"/>
              <a:ext cx="4806951" cy="3923954"/>
            </a:xfrm>
            <a:prstGeom prst="rect">
              <a:avLst/>
            </a:prstGeom>
            <a:solidFill>
              <a:srgbClr val="ACDD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winkl" pitchFamily="50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55649" y="1422428"/>
              <a:ext cx="762316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uffy-TTF" panose="020B0603060100000000" pitchFamily="34" charset="0"/>
                  <a:ea typeface="Tuffy" panose="020B0603060100000000" pitchFamily="34" charset="0"/>
                  <a:cs typeface="Arial" panose="020B0604020202020204" pitchFamily="34" charset="0"/>
                </a:rPr>
                <a:t>We use macros within PowerPoints to increase the interactivity of our presentations. Follow this simple process to get the most out of this resource. 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uffy-TTF" panose="020B0603060100000000" pitchFamily="34" charset="0"/>
                <a:ea typeface="Tuffy" panose="020B0603060100000000" pitchFamily="34" charset="0"/>
              </a:endParaRPr>
            </a:p>
          </p:txBody>
        </p:sp>
        <p:sp>
          <p:nvSpPr>
            <p:cNvPr id="29" name="Title 2"/>
            <p:cNvSpPr txBox="1">
              <a:spLocks/>
            </p:cNvSpPr>
            <p:nvPr/>
          </p:nvSpPr>
          <p:spPr>
            <a:xfrm>
              <a:off x="457200" y="608442"/>
              <a:ext cx="8220075" cy="652318"/>
            </a:xfrm>
            <a:prstGeom prst="roundRect">
              <a:avLst>
                <a:gd name="adj" fmla="val 9641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 anchorCtr="1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1C1C1C"/>
                  </a:solidFill>
                  <a:latin typeface="Twinkl SemiBold" pitchFamily="2" charset="0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E34192"/>
                  </a:solidFill>
                  <a:effectLst/>
                  <a:uLnTx/>
                  <a:uFillTx/>
                  <a:latin typeface="Tuffy-TTF" panose="020B0603060100000000" pitchFamily="34" charset="0"/>
                  <a:ea typeface="Tuffy" panose="020B0603060100000000" pitchFamily="34" charset="0"/>
                  <a:cs typeface="Arial" panose="020B0604020202020204" pitchFamily="34" charset="0"/>
                </a:rPr>
                <a:t>Guidance for Macros in PowerPoints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55651" y="2168871"/>
              <a:ext cx="2681816" cy="3923954"/>
            </a:xfrm>
            <a:prstGeom prst="rect">
              <a:avLst/>
            </a:prstGeom>
            <a:solidFill>
              <a:srgbClr val="ACDDFC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inkl"/>
                <a:ea typeface="+mn-ea"/>
                <a:cs typeface="+mn-cs"/>
              </a:endParaRPr>
            </a:p>
          </p:txBody>
        </p:sp>
        <p:sp>
          <p:nvSpPr>
            <p:cNvPr id="31" name="Content Placeholder 6"/>
            <p:cNvSpPr txBox="1">
              <a:spLocks/>
            </p:cNvSpPr>
            <p:nvPr/>
          </p:nvSpPr>
          <p:spPr>
            <a:xfrm>
              <a:off x="755649" y="2168871"/>
              <a:ext cx="2681817" cy="3923954"/>
            </a:xfrm>
            <a:prstGeom prst="roundRect">
              <a:avLst>
                <a:gd name="adj" fmla="val 0"/>
              </a:avLst>
            </a:prstGeom>
            <a:noFill/>
            <a:ln w="25400">
              <a:noFill/>
            </a:ln>
          </p:spPr>
          <p:txBody>
            <a:bodyPr vert="horz" lIns="252000" tIns="252000" rIns="252000" bIns="25200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242423"/>
                  </a:solidFill>
                  <a:effectLst/>
                  <a:uLnTx/>
                  <a:uFillTx/>
                  <a:latin typeface="Tuffy-TTF" panose="020B0603060100000000" pitchFamily="34" charset="0"/>
                  <a:ea typeface="Tuffy" panose="020B0603060100000000" pitchFamily="34" charset="0"/>
                  <a:cs typeface="+mn-cs"/>
                </a:rPr>
                <a:t>What to do: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42423"/>
                  </a:solidFill>
                  <a:effectLst/>
                  <a:uLnTx/>
                  <a:uFillTx/>
                  <a:latin typeface="Tuffy-TTF" panose="020B0603060100000000" pitchFamily="34" charset="0"/>
                  <a:ea typeface="Tuffy" panose="020B0603060100000000" pitchFamily="34" charset="0"/>
                  <a:cs typeface="+mn-cs"/>
                </a:rPr>
                <a:t>Open the PowerPoint file and  enable editing.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42423"/>
                  </a:solidFill>
                  <a:effectLst/>
                  <a:uLnTx/>
                  <a:uFillTx/>
                  <a:latin typeface="Tuffy-TTF" panose="020B0603060100000000" pitchFamily="34" charset="0"/>
                  <a:ea typeface="Tuffy" panose="020B0603060100000000" pitchFamily="34" charset="0"/>
                  <a:cs typeface="+mn-cs"/>
                </a:rPr>
                <a:t>A security warning box may appear. Click yes.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42423"/>
                  </a:solidFill>
                  <a:effectLst/>
                  <a:uLnTx/>
                  <a:uFillTx/>
                  <a:latin typeface="Tuffy-TTF" panose="020B0603060100000000" pitchFamily="34" charset="0"/>
                  <a:ea typeface="Tuffy" panose="020B0603060100000000" pitchFamily="34" charset="0"/>
                  <a:cs typeface="+mn-cs"/>
                </a:rPr>
                <a:t>Click enable content.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42423"/>
                  </a:solidFill>
                  <a:effectLst/>
                  <a:uLnTx/>
                  <a:uFillTx/>
                  <a:latin typeface="Tuffy-TTF" panose="020B0603060100000000" pitchFamily="34" charset="0"/>
                  <a:ea typeface="Tuffy" panose="020B0603060100000000" pitchFamily="34" charset="0"/>
                  <a:cs typeface="+mn-cs"/>
                </a:rPr>
                <a:t>Enter presentation mode (start the slide show). 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320638" y="2344545"/>
              <a:ext cx="3328470" cy="3572606"/>
              <a:chOff x="4322568" y="2344545"/>
              <a:chExt cx="3328470" cy="3572606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4322568" y="4923848"/>
                <a:ext cx="3328470" cy="993303"/>
                <a:chOff x="4324499" y="4866698"/>
                <a:chExt cx="3328470" cy="993303"/>
              </a:xfrm>
            </p:grpSpPr>
            <p:pic>
              <p:nvPicPr>
                <p:cNvPr id="39" name="Picture 38"/>
                <p:cNvPicPr>
                  <a:picLocks noChangeAspect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24499" y="4866698"/>
                  <a:ext cx="3328470" cy="993303"/>
                </a:xfrm>
                <a:prstGeom prst="rect">
                  <a:avLst/>
                </a:prstGeom>
                <a:noFill/>
                <a:ln w="28575">
                  <a:solidFill>
                    <a:srgbClr val="0070C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40" name="Straight Arrow Connector 39"/>
                <p:cNvCxnSpPr/>
                <p:nvPr/>
              </p:nvCxnSpPr>
              <p:spPr bwMode="auto">
                <a:xfrm flipH="1">
                  <a:off x="7039039" y="5150347"/>
                  <a:ext cx="121728" cy="440656"/>
                </a:xfrm>
                <a:prstGeom prst="straightConnector1">
                  <a:avLst/>
                </a:prstGeom>
                <a:ln w="28575">
                  <a:solidFill>
                    <a:srgbClr val="0070C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2569" y="2344545"/>
                <a:ext cx="3328468" cy="345708"/>
              </a:xfrm>
              <a:prstGeom prst="rect">
                <a:avLst/>
              </a:prstGeom>
              <a:noFill/>
              <a:ln w="28575">
                <a:solidFill>
                  <a:srgbClr val="0070C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5" name="Group 34"/>
              <p:cNvGrpSpPr/>
              <p:nvPr/>
            </p:nvGrpSpPr>
            <p:grpSpPr>
              <a:xfrm>
                <a:off x="4322568" y="2844774"/>
                <a:ext cx="3328470" cy="1424323"/>
                <a:chOff x="4324499" y="3094889"/>
                <a:chExt cx="3328470" cy="1424323"/>
              </a:xfrm>
            </p:grpSpPr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 l="2518" t="5788" r="2624" b="7516"/>
                <a:stretch/>
              </p:blipFill>
              <p:spPr>
                <a:xfrm>
                  <a:off x="4324499" y="3094889"/>
                  <a:ext cx="3328470" cy="1424323"/>
                </a:xfrm>
                <a:prstGeom prst="rect">
                  <a:avLst/>
                </a:prstGeom>
                <a:ln w="28575">
                  <a:solidFill>
                    <a:srgbClr val="0070C0"/>
                  </a:solidFill>
                </a:ln>
              </p:spPr>
            </p:pic>
            <p:cxnSp>
              <p:nvCxnSpPr>
                <p:cNvPr id="38" name="Straight Arrow Connector 37"/>
                <p:cNvCxnSpPr/>
                <p:nvPr/>
              </p:nvCxnSpPr>
              <p:spPr bwMode="auto">
                <a:xfrm flipH="1">
                  <a:off x="6613521" y="3807050"/>
                  <a:ext cx="121728" cy="440656"/>
                </a:xfrm>
                <a:prstGeom prst="straightConnector1">
                  <a:avLst/>
                </a:prstGeom>
                <a:ln w="28575">
                  <a:solidFill>
                    <a:srgbClr val="0070C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322568" y="4423618"/>
                <a:ext cx="3328470" cy="345708"/>
              </a:xfrm>
              <a:prstGeom prst="rect">
                <a:avLst/>
              </a:prstGeom>
              <a:ln w="28575">
                <a:solidFill>
                  <a:srgbClr val="0070C0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667586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D4894D-9F09-4518-8D73-870DD2FB742B}"/>
              </a:ext>
            </a:extLst>
          </p:cNvPr>
          <p:cNvSpPr txBox="1"/>
          <p:nvPr/>
        </p:nvSpPr>
        <p:spPr>
          <a:xfrm>
            <a:off x="755650" y="728663"/>
            <a:ext cx="763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+mj-lt"/>
              </a:rPr>
              <a:t>Develop Your Game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7662346-A3CD-4AF0-8CF3-3B53F01A8B89}"/>
              </a:ext>
            </a:extLst>
          </p:cNvPr>
          <p:cNvGrpSpPr/>
          <p:nvPr/>
        </p:nvGrpSpPr>
        <p:grpSpPr>
          <a:xfrm>
            <a:off x="387350" y="1564809"/>
            <a:ext cx="8001000" cy="797390"/>
            <a:chOff x="387350" y="2279181"/>
            <a:chExt cx="8001000" cy="79739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8D0C0EB-67E6-44B0-A0A2-0D024B672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6" y="2326808"/>
              <a:ext cx="775017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/>
                <a:t>Click on ‘File’ and ‘Save As’ to save a new version of your Maze Game (e.g. Maze Game v3)</a:t>
              </a:r>
            </a:p>
          </p:txBody>
        </p:sp>
        <p:grpSp>
          <p:nvGrpSpPr>
            <p:cNvPr id="26" name="Group 5">
              <a:extLst>
                <a:ext uri="{FF2B5EF4-FFF2-40B4-BE49-F238E27FC236}">
                  <a16:creationId xmlns:a16="http://schemas.microsoft.com/office/drawing/2014/main" id="{553449FB-F1EB-43DB-B237-72B44B6CEC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279181"/>
              <a:ext cx="177800" cy="797390"/>
              <a:chOff x="387350" y="4508362"/>
              <a:chExt cx="177800" cy="797090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873F6E6-2445-4357-8EE7-9F9D442D8CC5}"/>
                  </a:ext>
                </a:extLst>
              </p:cNvPr>
              <p:cNvSpPr/>
              <p:nvPr/>
            </p:nvSpPr>
            <p:spPr bwMode="auto">
              <a:xfrm>
                <a:off x="493713" y="4508362"/>
                <a:ext cx="71437" cy="797090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67F3BED8-64FD-4A4E-824E-FF1FCA4EA50C}"/>
                  </a:ext>
                </a:extLst>
              </p:cNvPr>
              <p:cNvSpPr/>
              <p:nvPr/>
            </p:nvSpPr>
            <p:spPr bwMode="auto">
              <a:xfrm>
                <a:off x="387350" y="4848750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CAD6383-4409-4DE1-9A43-49507C9CE3F5}"/>
              </a:ext>
            </a:extLst>
          </p:cNvPr>
          <p:cNvGrpSpPr/>
          <p:nvPr/>
        </p:nvGrpSpPr>
        <p:grpSpPr>
          <a:xfrm>
            <a:off x="387350" y="2730783"/>
            <a:ext cx="4794250" cy="999656"/>
            <a:chOff x="387350" y="2279180"/>
            <a:chExt cx="4794250" cy="99965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C7CE3D-DB49-4232-B887-A096C1BE7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6" y="2326808"/>
              <a:ext cx="454342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/>
                <a:t>Use your activity sheet to develop a final version of your game.</a:t>
              </a:r>
            </a:p>
          </p:txBody>
        </p:sp>
        <p:grpSp>
          <p:nvGrpSpPr>
            <p:cNvPr id="31" name="Group 5">
              <a:extLst>
                <a:ext uri="{FF2B5EF4-FFF2-40B4-BE49-F238E27FC236}">
                  <a16:creationId xmlns:a16="http://schemas.microsoft.com/office/drawing/2014/main" id="{09054F85-80E3-4A5E-BC4F-BFBF9BBCB6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279180"/>
              <a:ext cx="177800" cy="999656"/>
              <a:chOff x="387350" y="4508362"/>
              <a:chExt cx="177800" cy="999280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4ED64AF-8CC5-4AF4-8076-39073B3A09F8}"/>
                  </a:ext>
                </a:extLst>
              </p:cNvPr>
              <p:cNvSpPr/>
              <p:nvPr/>
            </p:nvSpPr>
            <p:spPr bwMode="auto">
              <a:xfrm>
                <a:off x="493713" y="4508362"/>
                <a:ext cx="71437" cy="999280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F4B7478-070B-4EA0-9126-2E2931723DB4}"/>
                  </a:ext>
                </a:extLst>
              </p:cNvPr>
              <p:cNvSpPr/>
              <p:nvPr/>
            </p:nvSpPr>
            <p:spPr bwMode="auto">
              <a:xfrm>
                <a:off x="387350" y="4948723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FF9A8FB-FDCD-42FD-AD67-F91F2EAB3798}"/>
              </a:ext>
            </a:extLst>
          </p:cNvPr>
          <p:cNvGrpSpPr/>
          <p:nvPr/>
        </p:nvGrpSpPr>
        <p:grpSpPr>
          <a:xfrm>
            <a:off x="387350" y="4089683"/>
            <a:ext cx="3548156" cy="775212"/>
            <a:chOff x="387350" y="2279181"/>
            <a:chExt cx="3548156" cy="775212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B0FD137-1759-42C4-95E0-985C81957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6" y="2326808"/>
              <a:ext cx="329733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/>
                <a:t>Test and debug your code as you make changes.</a:t>
              </a:r>
            </a:p>
          </p:txBody>
        </p:sp>
        <p:grpSp>
          <p:nvGrpSpPr>
            <p:cNvPr id="46" name="Group 5">
              <a:extLst>
                <a:ext uri="{FF2B5EF4-FFF2-40B4-BE49-F238E27FC236}">
                  <a16:creationId xmlns:a16="http://schemas.microsoft.com/office/drawing/2014/main" id="{F1E4485E-A5E5-46C2-ACD2-94250E36D7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279181"/>
              <a:ext cx="177800" cy="775212"/>
              <a:chOff x="387350" y="4508362"/>
              <a:chExt cx="177800" cy="774920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FE6D4ABC-2191-4A54-BC31-2663BCC8DAB8}"/>
                  </a:ext>
                </a:extLst>
              </p:cNvPr>
              <p:cNvSpPr/>
              <p:nvPr/>
            </p:nvSpPr>
            <p:spPr bwMode="auto">
              <a:xfrm>
                <a:off x="493713" y="4508362"/>
                <a:ext cx="71437" cy="774920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54B60275-0D14-48E3-86AB-981B0ADA8089}"/>
                  </a:ext>
                </a:extLst>
              </p:cNvPr>
              <p:cNvSpPr/>
              <p:nvPr/>
            </p:nvSpPr>
            <p:spPr bwMode="auto">
              <a:xfrm>
                <a:off x="387350" y="4834462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79D7464-6258-49B8-9F4D-A20ED744D1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701" r="-1"/>
          <a:stretch/>
        </p:blipFill>
        <p:spPr>
          <a:xfrm>
            <a:off x="3334871" y="2776976"/>
            <a:ext cx="5359682" cy="3631017"/>
          </a:xfrm>
          <a:prstGeom prst="roundRect">
            <a:avLst>
              <a:gd name="adj" fmla="val 3829"/>
            </a:avLst>
          </a:prstGeom>
        </p:spPr>
      </p:pic>
    </p:spTree>
    <p:extLst>
      <p:ext uri="{BB962C8B-B14F-4D97-AF65-F5344CB8AC3E}">
        <p14:creationId xmlns:p14="http://schemas.microsoft.com/office/powerpoint/2010/main" val="336536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D4894D-9F09-4518-8D73-870DD2FB742B}"/>
              </a:ext>
            </a:extLst>
          </p:cNvPr>
          <p:cNvSpPr txBox="1"/>
          <p:nvPr/>
        </p:nvSpPr>
        <p:spPr>
          <a:xfrm>
            <a:off x="755650" y="728663"/>
            <a:ext cx="763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+mj-lt"/>
              </a:rPr>
              <a:t>Play the Game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7662346-A3CD-4AF0-8CF3-3B53F01A8B89}"/>
              </a:ext>
            </a:extLst>
          </p:cNvPr>
          <p:cNvGrpSpPr/>
          <p:nvPr/>
        </p:nvGrpSpPr>
        <p:grpSpPr>
          <a:xfrm>
            <a:off x="387350" y="2398498"/>
            <a:ext cx="4328085" cy="744751"/>
            <a:chOff x="387350" y="2279152"/>
            <a:chExt cx="4328085" cy="74475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8D0C0EB-67E6-44B0-A0A2-0D024B672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6" y="2326808"/>
              <a:ext cx="407725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spc="-20" dirty="0"/>
                <a:t>Compare games and coding solutions with other children in the class.</a:t>
              </a:r>
            </a:p>
          </p:txBody>
        </p:sp>
        <p:grpSp>
          <p:nvGrpSpPr>
            <p:cNvPr id="26" name="Group 5">
              <a:extLst>
                <a:ext uri="{FF2B5EF4-FFF2-40B4-BE49-F238E27FC236}">
                  <a16:creationId xmlns:a16="http://schemas.microsoft.com/office/drawing/2014/main" id="{553449FB-F1EB-43DB-B237-72B44B6CEC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279152"/>
              <a:ext cx="177800" cy="744751"/>
              <a:chOff x="387350" y="4508362"/>
              <a:chExt cx="177800" cy="744475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1873F6E6-2445-4357-8EE7-9F9D442D8CC5}"/>
                  </a:ext>
                </a:extLst>
              </p:cNvPr>
              <p:cNvSpPr/>
              <p:nvPr/>
            </p:nvSpPr>
            <p:spPr bwMode="auto">
              <a:xfrm>
                <a:off x="493713" y="4508362"/>
                <a:ext cx="71437" cy="744475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67F3BED8-64FD-4A4E-824E-FF1FCA4EA50C}"/>
                  </a:ext>
                </a:extLst>
              </p:cNvPr>
              <p:cNvSpPr/>
              <p:nvPr/>
            </p:nvSpPr>
            <p:spPr bwMode="auto">
              <a:xfrm>
                <a:off x="387350" y="4822569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CAD6383-4409-4DE1-9A43-49507C9CE3F5}"/>
              </a:ext>
            </a:extLst>
          </p:cNvPr>
          <p:cNvGrpSpPr/>
          <p:nvPr/>
        </p:nvGrpSpPr>
        <p:grpSpPr>
          <a:xfrm>
            <a:off x="387350" y="3387184"/>
            <a:ext cx="4184650" cy="791039"/>
            <a:chOff x="387350" y="2279187"/>
            <a:chExt cx="4184650" cy="79103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4C7CE3D-DB49-4232-B887-A096C1BE7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" y="2326808"/>
              <a:ext cx="393382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/>
                <a:t>Try playing each other’s games to see if they act as expected.</a:t>
              </a:r>
            </a:p>
          </p:txBody>
        </p:sp>
        <p:grpSp>
          <p:nvGrpSpPr>
            <p:cNvPr id="31" name="Group 5">
              <a:extLst>
                <a:ext uri="{FF2B5EF4-FFF2-40B4-BE49-F238E27FC236}">
                  <a16:creationId xmlns:a16="http://schemas.microsoft.com/office/drawing/2014/main" id="{09054F85-80E3-4A5E-BC4F-BFBF9BBCB6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279187"/>
              <a:ext cx="177800" cy="791039"/>
              <a:chOff x="387350" y="4508361"/>
              <a:chExt cx="177800" cy="790740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B4ED64AF-8CC5-4AF4-8076-39073B3A09F8}"/>
                  </a:ext>
                </a:extLst>
              </p:cNvPr>
              <p:cNvSpPr/>
              <p:nvPr/>
            </p:nvSpPr>
            <p:spPr bwMode="auto">
              <a:xfrm>
                <a:off x="493713" y="4508361"/>
                <a:ext cx="71437" cy="790740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3F4B7478-070B-4EA0-9126-2E2931723DB4}"/>
                  </a:ext>
                </a:extLst>
              </p:cNvPr>
              <p:cNvSpPr/>
              <p:nvPr/>
            </p:nvSpPr>
            <p:spPr bwMode="auto">
              <a:xfrm>
                <a:off x="387350" y="4841608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CA58FA7-C6D9-45B3-8A74-1D5693C951B8}"/>
              </a:ext>
            </a:extLst>
          </p:cNvPr>
          <p:cNvGrpSpPr>
            <a:grpSpLocks/>
          </p:cNvGrpSpPr>
          <p:nvPr/>
        </p:nvGrpSpPr>
        <p:grpSpPr bwMode="auto">
          <a:xfrm>
            <a:off x="387350" y="1559990"/>
            <a:ext cx="7905003" cy="621235"/>
            <a:chOff x="387350" y="2957513"/>
            <a:chExt cx="7905003" cy="621235"/>
          </a:xfrm>
        </p:grpSpPr>
        <p:grpSp>
          <p:nvGrpSpPr>
            <p:cNvPr id="18" name="Group 9">
              <a:extLst>
                <a:ext uri="{FF2B5EF4-FFF2-40B4-BE49-F238E27FC236}">
                  <a16:creationId xmlns:a16="http://schemas.microsoft.com/office/drawing/2014/main" id="{7A89D3DC-A2D9-4E78-9C9D-D46012D890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957513"/>
              <a:ext cx="5816226" cy="621235"/>
              <a:chOff x="387350" y="2957513"/>
              <a:chExt cx="5816226" cy="62123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3F36929-556D-45C1-AC77-4D7FBAFBF399}"/>
                  </a:ext>
                </a:extLst>
              </p:cNvPr>
              <p:cNvSpPr/>
              <p:nvPr/>
            </p:nvSpPr>
            <p:spPr>
              <a:xfrm>
                <a:off x="493713" y="2957513"/>
                <a:ext cx="5709863" cy="621235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2F85D12-767F-4108-804B-F26919D61789}"/>
                  </a:ext>
                </a:extLst>
              </p:cNvPr>
              <p:cNvSpPr/>
              <p:nvPr/>
            </p:nvSpPr>
            <p:spPr>
              <a:xfrm>
                <a:off x="387350" y="3211735"/>
                <a:ext cx="122238" cy="122237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  <p:sp>
          <p:nvSpPr>
            <p:cNvPr id="19" name="Rectangle 6">
              <a:extLst>
                <a:ext uri="{FF2B5EF4-FFF2-40B4-BE49-F238E27FC236}">
                  <a16:creationId xmlns:a16="http://schemas.microsoft.com/office/drawing/2014/main" id="{FE3F9A20-B3A2-4E0A-9A29-439613159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957" y="3062196"/>
              <a:ext cx="76263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>
                  <a:solidFill>
                    <a:srgbClr val="FFFFFF"/>
                  </a:solidFill>
                  <a:latin typeface="Twinkl SemiBold" pitchFamily="2" charset="0"/>
                </a:rPr>
                <a:t>Make sure you have saved your file again.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5243023-AEA4-4CA5-AF81-615DFB8C9F3E}"/>
              </a:ext>
            </a:extLst>
          </p:cNvPr>
          <p:cNvGrpSpPr/>
          <p:nvPr/>
        </p:nvGrpSpPr>
        <p:grpSpPr>
          <a:xfrm>
            <a:off x="387350" y="4454881"/>
            <a:ext cx="4184650" cy="470974"/>
            <a:chOff x="387350" y="2279188"/>
            <a:chExt cx="4184650" cy="47097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1FFFD38-5BEB-46FE-A11F-3BBEF7768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" y="2326808"/>
              <a:ext cx="39338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/>
                <a:t>Test and debug the code.</a:t>
              </a:r>
            </a:p>
          </p:txBody>
        </p:sp>
        <p:grpSp>
          <p:nvGrpSpPr>
            <p:cNvPr id="34" name="Group 5">
              <a:extLst>
                <a:ext uri="{FF2B5EF4-FFF2-40B4-BE49-F238E27FC236}">
                  <a16:creationId xmlns:a16="http://schemas.microsoft.com/office/drawing/2014/main" id="{A1C811F9-4C2C-4847-B18B-27C8D38E98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279188"/>
              <a:ext cx="177800" cy="470974"/>
              <a:chOff x="387350" y="4508362"/>
              <a:chExt cx="177800" cy="470796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4F96EAF5-3579-4388-929E-E6A66E85D137}"/>
                  </a:ext>
                </a:extLst>
              </p:cNvPr>
              <p:cNvSpPr/>
              <p:nvPr/>
            </p:nvSpPr>
            <p:spPr bwMode="auto">
              <a:xfrm>
                <a:off x="493713" y="4508362"/>
                <a:ext cx="71437" cy="470796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780837C-D9DC-4435-A954-C02DDE86201E}"/>
                  </a:ext>
                </a:extLst>
              </p:cNvPr>
              <p:cNvSpPr/>
              <p:nvPr/>
            </p:nvSpPr>
            <p:spPr bwMode="auto">
              <a:xfrm>
                <a:off x="387350" y="4686886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68383A5-350A-4072-A444-D0366447F6CC}"/>
              </a:ext>
            </a:extLst>
          </p:cNvPr>
          <p:cNvGrpSpPr/>
          <p:nvPr/>
        </p:nvGrpSpPr>
        <p:grpSpPr>
          <a:xfrm>
            <a:off x="387350" y="5196059"/>
            <a:ext cx="4504690" cy="791039"/>
            <a:chOff x="387350" y="2279187"/>
            <a:chExt cx="4504690" cy="791039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FE64FED-4D9B-44D2-AE11-88B6B8391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" y="2349668"/>
              <a:ext cx="425386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/>
                <a:t>Can you suggest the next steps or any improvements for each other’s games?</a:t>
              </a:r>
            </a:p>
          </p:txBody>
        </p:sp>
        <p:grpSp>
          <p:nvGrpSpPr>
            <p:cNvPr id="46" name="Group 5">
              <a:extLst>
                <a:ext uri="{FF2B5EF4-FFF2-40B4-BE49-F238E27FC236}">
                  <a16:creationId xmlns:a16="http://schemas.microsoft.com/office/drawing/2014/main" id="{F42BD57D-423A-4B87-B0D2-30A3F1DDFD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279187"/>
              <a:ext cx="177800" cy="791039"/>
              <a:chOff x="387350" y="4508361"/>
              <a:chExt cx="177800" cy="790740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216A4BAC-E5A7-442E-8B38-3923DD14906B}"/>
                  </a:ext>
                </a:extLst>
              </p:cNvPr>
              <p:cNvSpPr/>
              <p:nvPr/>
            </p:nvSpPr>
            <p:spPr bwMode="auto">
              <a:xfrm>
                <a:off x="493713" y="4508361"/>
                <a:ext cx="71437" cy="790740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64B2E3C9-E440-49A1-9583-112C7CA89DB5}"/>
                  </a:ext>
                </a:extLst>
              </p:cNvPr>
              <p:cNvSpPr/>
              <p:nvPr/>
            </p:nvSpPr>
            <p:spPr bwMode="auto">
              <a:xfrm>
                <a:off x="387350" y="4841608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A11C8B5-217D-4C77-A1C1-AE6B0325DB4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3057" y="1376082"/>
            <a:ext cx="3971589" cy="471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4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0" dirty="0">
                <a:latin typeface="Twinkl SemiBold" pitchFamily="2" charset="0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0" dirty="0">
                <a:latin typeface="Twinkl SemiBold" pitchFamily="2" charset="0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4294967295"/>
          </p:nvPr>
        </p:nvSpPr>
        <p:spPr>
          <a:xfrm>
            <a:off x="628650" y="1127760"/>
            <a:ext cx="7886700" cy="1409700"/>
          </a:xfrm>
        </p:spPr>
        <p:txBody>
          <a:bodyPr>
            <a:normAutofit/>
          </a:bodyPr>
          <a:lstStyle/>
          <a:p>
            <a:r>
              <a:rPr lang="en-GB" dirty="0"/>
              <a:t>I can add features or effects to enhance a game.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2" charset="0"/>
              </a:rPr>
              <a:t>I can add appropriate commentary to a code.</a:t>
            </a:r>
          </a:p>
          <a:p>
            <a:r>
              <a:rPr lang="en-GB" dirty="0">
                <a:latin typeface="Twinkl" pitchFamily="2" charset="0"/>
              </a:rPr>
              <a:t>I can add sounds as a consequence of an action.</a:t>
            </a:r>
          </a:p>
          <a:p>
            <a:r>
              <a:rPr lang="en-GB" dirty="0">
                <a:latin typeface="Twinkl" pitchFamily="2" charset="0"/>
              </a:rPr>
              <a:t>I can create events as a consequence to another action.</a:t>
            </a:r>
          </a:p>
          <a:p>
            <a:r>
              <a:rPr lang="en-GB" dirty="0">
                <a:latin typeface="Twinkl" pitchFamily="2" charset="0"/>
              </a:rPr>
              <a:t>I can make two characters move in relation to each other.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913917-83DD-41E0-B10B-D97059B8BB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47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9059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924"/>
            <a:ext cx="9143999" cy="68813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71076" y="6384006"/>
            <a:ext cx="499403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Tuffy" panose="020B0603060100000000" pitchFamily="34" charset="0"/>
              </a:rPr>
              <a:t>Year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251423"/>
            <a:ext cx="9144000" cy="612000"/>
          </a:xfrm>
          <a:prstGeom prst="rect">
            <a:avLst/>
          </a:prstGeom>
          <a:solidFill>
            <a:srgbClr val="14B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251423"/>
            <a:ext cx="9261231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54075" y="6464797"/>
            <a:ext cx="4628032" cy="207749"/>
          </a:xfrm>
          <a:prstGeom prst="rect">
            <a:avLst/>
          </a:prstGeom>
          <a:noFill/>
        </p:spPr>
        <p:txBody>
          <a:bodyPr wrap="square" lIns="0" tIns="0" rIns="0" bIns="0" rtlCol="0" anchor="ctr" anchorCtr="1">
            <a:noAutofit/>
          </a:bodyPr>
          <a:lstStyle/>
          <a:p>
            <a:r>
              <a:rPr lang="en-GB" sz="800" b="1" dirty="0">
                <a:solidFill>
                  <a:schemeClr val="bg1"/>
                </a:solidFill>
                <a:latin typeface="Tuffy-TTF" panose="020B0603060100000000" pitchFamily="34" charset="0"/>
                <a:cs typeface="Arial" panose="020B0604020202020204" pitchFamily="34" charset="0"/>
              </a:rPr>
              <a:t>Computing</a:t>
            </a:r>
            <a:r>
              <a:rPr lang="en-GB" sz="800" dirty="0">
                <a:solidFill>
                  <a:schemeClr val="bg1"/>
                </a:solidFill>
                <a:latin typeface="Tuffy-TTF" panose="020B0603060100000000" pitchFamily="34" charset="0"/>
                <a:cs typeface="Arial" panose="020B0604020202020204" pitchFamily="34" charset="0"/>
              </a:rPr>
              <a:t> | Year 5 | Scratch Developing Games | Adding Effects | Lesson 3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latin typeface="Tuffy-TTF" panose="020B0603060100000000" pitchFamily="34" charset="0"/>
                <a:cs typeface="Arial" panose="020B0604020202020204" pitchFamily="34" charset="0"/>
              </a:rPr>
              <a:t>Scratch Developing Games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uffy-TTF" panose="020B0603060100000000" pitchFamily="34" charset="0"/>
                <a:cs typeface="Arial" panose="020B0604020202020204" pitchFamily="34" charset="0"/>
              </a:rPr>
              <a:t>Computing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4823" y="982608"/>
            <a:ext cx="1614353" cy="107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66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8751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0" dirty="0">
                <a:latin typeface="Twinkl SemiBold" pitchFamily="2" charset="0"/>
              </a:rPr>
              <a:t>Success Criteria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b="0" dirty="0">
                <a:latin typeface="Twinkl SemiBold" pitchFamily="2" charset="0"/>
              </a:rPr>
              <a:t>Aim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4294967295"/>
          </p:nvPr>
        </p:nvSpPr>
        <p:spPr>
          <a:xfrm>
            <a:off x="628650" y="1127760"/>
            <a:ext cx="7886700" cy="1409700"/>
          </a:xfrm>
        </p:spPr>
        <p:txBody>
          <a:bodyPr>
            <a:normAutofit/>
          </a:bodyPr>
          <a:lstStyle/>
          <a:p>
            <a:r>
              <a:rPr lang="en-GB" dirty="0"/>
              <a:t>I can add features or effects to enhance a game.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6803"/>
            <a:ext cx="7886700" cy="2626022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2" charset="0"/>
              </a:rPr>
              <a:t>I can add appropriate commentary to a code.</a:t>
            </a:r>
          </a:p>
          <a:p>
            <a:r>
              <a:rPr lang="en-GB" dirty="0">
                <a:latin typeface="Twinkl" pitchFamily="2" charset="0"/>
              </a:rPr>
              <a:t>I can add sounds as a consequence of an action.</a:t>
            </a:r>
          </a:p>
          <a:p>
            <a:r>
              <a:rPr lang="en-GB" dirty="0">
                <a:latin typeface="Twinkl" pitchFamily="2" charset="0"/>
              </a:rPr>
              <a:t>I can create events as a consequence to another action.</a:t>
            </a:r>
          </a:p>
          <a:p>
            <a:r>
              <a:rPr lang="en-GB" dirty="0">
                <a:latin typeface="Twinkl" pitchFamily="2" charset="0"/>
              </a:rPr>
              <a:t>I can make two characters move in relation to each other.</a:t>
            </a: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D4894D-9F09-4518-8D73-870DD2FB742B}"/>
              </a:ext>
            </a:extLst>
          </p:cNvPr>
          <p:cNvSpPr txBox="1"/>
          <p:nvPr/>
        </p:nvSpPr>
        <p:spPr>
          <a:xfrm>
            <a:off x="755650" y="728663"/>
            <a:ext cx="763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+mj-lt"/>
              </a:rPr>
              <a:t>Adding Effects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D521E2F-6DF6-486B-9A03-099599EE8F2E}"/>
              </a:ext>
            </a:extLst>
          </p:cNvPr>
          <p:cNvGrpSpPr/>
          <p:nvPr/>
        </p:nvGrpSpPr>
        <p:grpSpPr>
          <a:xfrm>
            <a:off x="387350" y="1535115"/>
            <a:ext cx="8001000" cy="1006813"/>
            <a:chOff x="387350" y="1535115"/>
            <a:chExt cx="8001000" cy="1006813"/>
          </a:xfrm>
        </p:grpSpPr>
        <p:sp>
          <p:nvSpPr>
            <p:cNvPr id="37" name="Rectangle 2">
              <a:extLst>
                <a:ext uri="{FF2B5EF4-FFF2-40B4-BE49-F238E27FC236}">
                  <a16:creationId xmlns:a16="http://schemas.microsoft.com/office/drawing/2014/main" id="{4CDC8110-9674-440C-9794-1767D084B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" y="1618598"/>
              <a:ext cx="775017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/>
                <a:t>What other effects could be added to the Maze Game now to enhance the final version?</a:t>
              </a:r>
            </a:p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en-GB" altLang="en-US" dirty="0"/>
            </a:p>
          </p:txBody>
        </p:sp>
        <p:grpSp>
          <p:nvGrpSpPr>
            <p:cNvPr id="38" name="Group 5">
              <a:extLst>
                <a:ext uri="{FF2B5EF4-FFF2-40B4-BE49-F238E27FC236}">
                  <a16:creationId xmlns:a16="http://schemas.microsoft.com/office/drawing/2014/main" id="{EC13638F-22AF-41A7-88C9-86F6CEBFE9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1535115"/>
              <a:ext cx="177800" cy="869947"/>
              <a:chOff x="387350" y="4508363"/>
              <a:chExt cx="177800" cy="869619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DDE4456-CDD4-475B-923E-ED4F5ACAF262}"/>
                  </a:ext>
                </a:extLst>
              </p:cNvPr>
              <p:cNvSpPr/>
              <p:nvPr/>
            </p:nvSpPr>
            <p:spPr bwMode="auto">
              <a:xfrm>
                <a:off x="493713" y="4508363"/>
                <a:ext cx="71437" cy="869619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D4B7CBCC-13FF-479B-AC69-044DC752F732}"/>
                  </a:ext>
                </a:extLst>
              </p:cNvPr>
              <p:cNvSpPr/>
              <p:nvPr/>
            </p:nvSpPr>
            <p:spPr bwMode="auto">
              <a:xfrm>
                <a:off x="387350" y="4865415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EA0D309-477C-45A0-90DA-B9E448846EE3}"/>
              </a:ext>
            </a:extLst>
          </p:cNvPr>
          <p:cNvGrpSpPr/>
          <p:nvPr/>
        </p:nvGrpSpPr>
        <p:grpSpPr>
          <a:xfrm>
            <a:off x="387350" y="2667233"/>
            <a:ext cx="5350510" cy="594126"/>
            <a:chOff x="387350" y="1535114"/>
            <a:chExt cx="5350510" cy="594126"/>
          </a:xfrm>
        </p:grpSpPr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35B5D783-09AC-48CA-86CB-DA9E44239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" y="1618598"/>
              <a:ext cx="50996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spc="-20" dirty="0"/>
                <a:t>What would make the game more exciting? </a:t>
              </a:r>
            </a:p>
          </p:txBody>
        </p:sp>
        <p:grpSp>
          <p:nvGrpSpPr>
            <p:cNvPr id="27" name="Group 5">
              <a:extLst>
                <a:ext uri="{FF2B5EF4-FFF2-40B4-BE49-F238E27FC236}">
                  <a16:creationId xmlns:a16="http://schemas.microsoft.com/office/drawing/2014/main" id="{2924DCAB-559E-4262-AF56-A10267049B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1535114"/>
              <a:ext cx="177800" cy="594126"/>
              <a:chOff x="387350" y="4508362"/>
              <a:chExt cx="177800" cy="593902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4627DA65-5579-4C74-833A-0E5186E29D64}"/>
                  </a:ext>
                </a:extLst>
              </p:cNvPr>
              <p:cNvSpPr/>
              <p:nvPr/>
            </p:nvSpPr>
            <p:spPr bwMode="auto">
              <a:xfrm>
                <a:off x="493713" y="4508362"/>
                <a:ext cx="71437" cy="593902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B7F5039-ECD2-4D70-9F57-447B65414886}"/>
                  </a:ext>
                </a:extLst>
              </p:cNvPr>
              <p:cNvSpPr/>
              <p:nvPr/>
            </p:nvSpPr>
            <p:spPr bwMode="auto">
              <a:xfrm>
                <a:off x="387350" y="4746398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4273583-84BC-4886-B8B5-386C0AF49891}"/>
              </a:ext>
            </a:extLst>
          </p:cNvPr>
          <p:cNvGrpSpPr/>
          <p:nvPr/>
        </p:nvGrpSpPr>
        <p:grpSpPr>
          <a:xfrm>
            <a:off x="387350" y="3566394"/>
            <a:ext cx="4184650" cy="1133717"/>
            <a:chOff x="387350" y="1535115"/>
            <a:chExt cx="4184650" cy="1133717"/>
          </a:xfrm>
        </p:grpSpPr>
        <p:sp>
          <p:nvSpPr>
            <p:cNvPr id="15" name="Rectangle 2">
              <a:extLst>
                <a:ext uri="{FF2B5EF4-FFF2-40B4-BE49-F238E27FC236}">
                  <a16:creationId xmlns:a16="http://schemas.microsoft.com/office/drawing/2014/main" id="{A93D8FC2-4BEA-440F-B060-383BD27D7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" y="1618598"/>
              <a:ext cx="393382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spc="-20" dirty="0"/>
                <a:t>Can you think of the possible code for some of your ideas from this lesson or last time. </a:t>
              </a:r>
            </a:p>
          </p:txBody>
        </p:sp>
        <p:grpSp>
          <p:nvGrpSpPr>
            <p:cNvPr id="16" name="Group 5">
              <a:extLst>
                <a:ext uri="{FF2B5EF4-FFF2-40B4-BE49-F238E27FC236}">
                  <a16:creationId xmlns:a16="http://schemas.microsoft.com/office/drawing/2014/main" id="{20901A8A-E92E-4D70-A3BB-36EB539595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1535115"/>
              <a:ext cx="177800" cy="1133717"/>
              <a:chOff x="387350" y="4508361"/>
              <a:chExt cx="177800" cy="113328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3B79B0EF-E2B0-466B-8946-1A71C279FE92}"/>
                  </a:ext>
                </a:extLst>
              </p:cNvPr>
              <p:cNvSpPr/>
              <p:nvPr/>
            </p:nvSpPr>
            <p:spPr bwMode="auto">
              <a:xfrm>
                <a:off x="493713" y="4508361"/>
                <a:ext cx="71437" cy="1133289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9D2D2B87-0020-4547-86E1-5D292BF90722}"/>
                  </a:ext>
                </a:extLst>
              </p:cNvPr>
              <p:cNvSpPr/>
              <p:nvPr/>
            </p:nvSpPr>
            <p:spPr bwMode="auto">
              <a:xfrm>
                <a:off x="387350" y="5012992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408DF0B-611A-4EA0-B670-E8D92B307919}"/>
              </a:ext>
            </a:extLst>
          </p:cNvPr>
          <p:cNvGrpSpPr/>
          <p:nvPr/>
        </p:nvGrpSpPr>
        <p:grpSpPr>
          <a:xfrm>
            <a:off x="387350" y="5006576"/>
            <a:ext cx="4184650" cy="569361"/>
            <a:chOff x="387350" y="1535117"/>
            <a:chExt cx="4184650" cy="569361"/>
          </a:xfrm>
        </p:grpSpPr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04A9A260-132A-4096-BF1A-1679F18F05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" y="1618598"/>
              <a:ext cx="39338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spc="-20" dirty="0"/>
                <a:t>Make notes on your activity sheet.</a:t>
              </a:r>
            </a:p>
          </p:txBody>
        </p:sp>
        <p:grpSp>
          <p:nvGrpSpPr>
            <p:cNvPr id="21" name="Group 5">
              <a:extLst>
                <a:ext uri="{FF2B5EF4-FFF2-40B4-BE49-F238E27FC236}">
                  <a16:creationId xmlns:a16="http://schemas.microsoft.com/office/drawing/2014/main" id="{82DA88C0-5B9F-474E-922C-8F4F2F86E8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1535117"/>
              <a:ext cx="177800" cy="569361"/>
              <a:chOff x="387350" y="4508362"/>
              <a:chExt cx="177800" cy="569146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8D60081-F51C-4ADB-A6C2-8321C3D41F66}"/>
                  </a:ext>
                </a:extLst>
              </p:cNvPr>
              <p:cNvSpPr/>
              <p:nvPr/>
            </p:nvSpPr>
            <p:spPr bwMode="auto">
              <a:xfrm>
                <a:off x="493713" y="4508362"/>
                <a:ext cx="71437" cy="569146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CB2A4D1-BC7E-4BDC-9FAE-9742E91991FB}"/>
                  </a:ext>
                </a:extLst>
              </p:cNvPr>
              <p:cNvSpPr/>
              <p:nvPr/>
            </p:nvSpPr>
            <p:spPr bwMode="auto">
              <a:xfrm>
                <a:off x="387350" y="4732115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0CC24534-A58C-4329-BC01-0965CCE545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4860" y="3421380"/>
            <a:ext cx="3781667" cy="2674548"/>
          </a:xfrm>
          <a:prstGeom prst="rect">
            <a:avLst/>
          </a:prstGeom>
          <a:effectLst>
            <a:outerShdw blurRad="50800" sx="101000" sy="101000" algn="ct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226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D4894D-9F09-4518-8D73-870DD2FB742B}"/>
              </a:ext>
            </a:extLst>
          </p:cNvPr>
          <p:cNvSpPr txBox="1"/>
          <p:nvPr/>
        </p:nvSpPr>
        <p:spPr>
          <a:xfrm>
            <a:off x="755650" y="728663"/>
            <a:ext cx="763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+mj-lt"/>
              </a:rPr>
              <a:t>Feedback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DC252E8-39CC-4D4F-AFD1-BE942534F895}"/>
              </a:ext>
            </a:extLst>
          </p:cNvPr>
          <p:cNvGrpSpPr/>
          <p:nvPr/>
        </p:nvGrpSpPr>
        <p:grpSpPr>
          <a:xfrm>
            <a:off x="387350" y="2368463"/>
            <a:ext cx="8001000" cy="775261"/>
            <a:chOff x="387350" y="1696472"/>
            <a:chExt cx="8001000" cy="775261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BE7D078-C08D-4EC0-9BDB-F35453101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" y="1744104"/>
              <a:ext cx="775017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/>
                <a:t>Consider the possible coding language and blocks needed to make the ideas work.</a:t>
              </a:r>
            </a:p>
          </p:txBody>
        </p:sp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6D2CEE83-5952-4B5D-B6DF-25B3693802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1696472"/>
              <a:ext cx="177800" cy="775261"/>
              <a:chOff x="387350" y="4508362"/>
              <a:chExt cx="177800" cy="774970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0DF8C25-33FF-44E9-85C2-C7E4804F8EC4}"/>
                  </a:ext>
                </a:extLst>
              </p:cNvPr>
              <p:cNvSpPr/>
              <p:nvPr/>
            </p:nvSpPr>
            <p:spPr bwMode="auto">
              <a:xfrm>
                <a:off x="493713" y="4508362"/>
                <a:ext cx="71437" cy="774970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CCB54BA-7F83-4203-BFD3-68480759CCA9}"/>
                  </a:ext>
                </a:extLst>
              </p:cNvPr>
              <p:cNvSpPr/>
              <p:nvPr/>
            </p:nvSpPr>
            <p:spPr bwMode="auto">
              <a:xfrm>
                <a:off x="387350" y="4834470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F7DD5A4-7570-4E8B-A058-1D8194A1EA3E}"/>
              </a:ext>
            </a:extLst>
          </p:cNvPr>
          <p:cNvGrpSpPr/>
          <p:nvPr/>
        </p:nvGrpSpPr>
        <p:grpSpPr>
          <a:xfrm>
            <a:off x="387350" y="3430427"/>
            <a:ext cx="5181600" cy="507210"/>
            <a:chOff x="387350" y="2294444"/>
            <a:chExt cx="5181600" cy="50721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331FBDB-388D-44EF-B988-7BC942EE1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" y="2357288"/>
              <a:ext cx="493077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spc="-20" dirty="0"/>
                <a:t>What is the effect of using these blocks?</a:t>
              </a:r>
            </a:p>
          </p:txBody>
        </p:sp>
        <p:grpSp>
          <p:nvGrpSpPr>
            <p:cNvPr id="8" name="Group 5">
              <a:extLst>
                <a:ext uri="{FF2B5EF4-FFF2-40B4-BE49-F238E27FC236}">
                  <a16:creationId xmlns:a16="http://schemas.microsoft.com/office/drawing/2014/main" id="{103FEAD0-B54D-4B7A-A9F5-8E49BD8BB3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294444"/>
              <a:ext cx="177800" cy="507210"/>
              <a:chOff x="387350" y="4523618"/>
              <a:chExt cx="177800" cy="507019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EDC5222-6076-4BD3-958C-B163D10BD713}"/>
                  </a:ext>
                </a:extLst>
              </p:cNvPr>
              <p:cNvSpPr/>
              <p:nvPr/>
            </p:nvSpPr>
            <p:spPr bwMode="auto">
              <a:xfrm>
                <a:off x="493713" y="4523618"/>
                <a:ext cx="71437" cy="507019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E46788F-65D3-423B-9B9C-D73DF34120F8}"/>
                  </a:ext>
                </a:extLst>
              </p:cNvPr>
              <p:cNvSpPr/>
              <p:nvPr/>
            </p:nvSpPr>
            <p:spPr bwMode="auto">
              <a:xfrm>
                <a:off x="387350" y="4715450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C5796AD-C24A-46E9-8256-3E445302854F}"/>
              </a:ext>
            </a:extLst>
          </p:cNvPr>
          <p:cNvGrpSpPr>
            <a:grpSpLocks/>
          </p:cNvGrpSpPr>
          <p:nvPr/>
        </p:nvGrpSpPr>
        <p:grpSpPr bwMode="auto">
          <a:xfrm>
            <a:off x="387350" y="1567423"/>
            <a:ext cx="8000999" cy="547128"/>
            <a:chOff x="387350" y="2957513"/>
            <a:chExt cx="8000999" cy="547128"/>
          </a:xfrm>
        </p:grpSpPr>
        <p:grpSp>
          <p:nvGrpSpPr>
            <p:cNvPr id="21" name="Group 9">
              <a:extLst>
                <a:ext uri="{FF2B5EF4-FFF2-40B4-BE49-F238E27FC236}">
                  <a16:creationId xmlns:a16="http://schemas.microsoft.com/office/drawing/2014/main" id="{2787B1E4-6C77-40CD-8CD3-27E1730C5A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957513"/>
              <a:ext cx="8000999" cy="547128"/>
              <a:chOff x="387350" y="2957513"/>
              <a:chExt cx="8000999" cy="547128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573E5B8-D37D-42B6-8E9C-4206C89BA577}"/>
                  </a:ext>
                </a:extLst>
              </p:cNvPr>
              <p:cNvSpPr/>
              <p:nvPr/>
            </p:nvSpPr>
            <p:spPr>
              <a:xfrm>
                <a:off x="493712" y="2957513"/>
                <a:ext cx="7894637" cy="547128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846D344B-B894-47E8-8583-1F98171792C5}"/>
                  </a:ext>
                </a:extLst>
              </p:cNvPr>
              <p:cNvSpPr/>
              <p:nvPr/>
            </p:nvSpPr>
            <p:spPr>
              <a:xfrm>
                <a:off x="387350" y="3182938"/>
                <a:ext cx="122238" cy="122237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  <p:sp>
          <p:nvSpPr>
            <p:cNvPr id="22" name="Rectangle 6">
              <a:extLst>
                <a:ext uri="{FF2B5EF4-FFF2-40B4-BE49-F238E27FC236}">
                  <a16:creationId xmlns:a16="http://schemas.microsoft.com/office/drawing/2014/main" id="{C4D5C1A0-A05A-49C6-8C53-01C8154A2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958" y="3035301"/>
              <a:ext cx="62777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>
                  <a:solidFill>
                    <a:srgbClr val="FFFFFF"/>
                  </a:solidFill>
                  <a:latin typeface="Twinkl SemiBold" pitchFamily="2" charset="0"/>
                </a:rPr>
                <a:t>Share ideas for adding effects.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4A0E393-BF52-463A-B862-09026A956A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3441" y="4305299"/>
            <a:ext cx="1889760" cy="12573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399E2A-6A33-40D5-86B2-FA966F4B39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5080" y="4274819"/>
            <a:ext cx="1897380" cy="13335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AE26FD2-6E52-4D16-8C61-121E5895E66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27120" y="4282439"/>
            <a:ext cx="1889760" cy="133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1123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D4894D-9F09-4518-8D73-870DD2FB742B}"/>
              </a:ext>
            </a:extLst>
          </p:cNvPr>
          <p:cNvSpPr txBox="1"/>
          <p:nvPr/>
        </p:nvSpPr>
        <p:spPr>
          <a:xfrm>
            <a:off x="755650" y="728663"/>
            <a:ext cx="763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+mj-lt"/>
              </a:rPr>
              <a:t>Adding Commentary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2BAEDD-E386-47E3-92A0-150357A1F34E}"/>
              </a:ext>
            </a:extLst>
          </p:cNvPr>
          <p:cNvGrpSpPr/>
          <p:nvPr/>
        </p:nvGrpSpPr>
        <p:grpSpPr>
          <a:xfrm>
            <a:off x="2288442" y="2479675"/>
            <a:ext cx="4570258" cy="3784283"/>
            <a:chOff x="4383942" y="2924175"/>
            <a:chExt cx="4570258" cy="378428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0FB9BD4-EE4F-4E2F-A9A5-CFE2B5371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3942" y="2924175"/>
              <a:ext cx="4570258" cy="378428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B323719-8D20-44DD-809E-9261CB7159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49140" y="3125514"/>
              <a:ext cx="4229100" cy="2615680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BDD3CC3-A24B-4E26-88B6-FA45FDBA42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9151" y="3528790"/>
            <a:ext cx="2698480" cy="1066841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4E99DA3-6E94-4429-B0E3-9985595DEFD3}"/>
              </a:ext>
            </a:extLst>
          </p:cNvPr>
          <p:cNvGrpSpPr/>
          <p:nvPr/>
        </p:nvGrpSpPr>
        <p:grpSpPr>
          <a:xfrm>
            <a:off x="655320" y="1423583"/>
            <a:ext cx="7748270" cy="775261"/>
            <a:chOff x="655320" y="1423583"/>
            <a:chExt cx="7748270" cy="775261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291FFD7F-6007-4F21-B531-E793B0030BE1}"/>
                </a:ext>
              </a:extLst>
            </p:cNvPr>
            <p:cNvGrpSpPr/>
            <p:nvPr/>
          </p:nvGrpSpPr>
          <p:grpSpPr>
            <a:xfrm>
              <a:off x="999490" y="1423583"/>
              <a:ext cx="7404100" cy="775261"/>
              <a:chOff x="793750" y="1696472"/>
              <a:chExt cx="7404100" cy="775261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7434B55-1ED8-4C3F-8A28-CCCFC39B79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7410" y="1766964"/>
                <a:ext cx="7330440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lv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GB" altLang="en-US" dirty="0"/>
                  <a:t>One way to improve the effectiveness of your code is to add commentary to blocks.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AFFE7072-41EC-4E4B-AD37-F23AFBCF43CF}"/>
                  </a:ext>
                </a:extLst>
              </p:cNvPr>
              <p:cNvSpPr/>
              <p:nvPr/>
            </p:nvSpPr>
            <p:spPr bwMode="auto">
              <a:xfrm>
                <a:off x="793750" y="1696472"/>
                <a:ext cx="71437" cy="775261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489470A-196C-440C-9036-D76E9168023E}"/>
                </a:ext>
              </a:extLst>
            </p:cNvPr>
            <p:cNvSpPr txBox="1"/>
            <p:nvPr/>
          </p:nvSpPr>
          <p:spPr>
            <a:xfrm>
              <a:off x="655320" y="1524000"/>
              <a:ext cx="3505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rgbClr val="0079C2"/>
                  </a:solidFill>
                </a:rPr>
                <a:t>1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8C4C5817-B501-4F8F-ABF5-D9BC84A1D1B5}"/>
              </a:ext>
            </a:extLst>
          </p:cNvPr>
          <p:cNvGrpSpPr/>
          <p:nvPr/>
        </p:nvGrpSpPr>
        <p:grpSpPr>
          <a:xfrm>
            <a:off x="649605" y="1433108"/>
            <a:ext cx="7748269" cy="775261"/>
            <a:chOff x="655320" y="1423583"/>
            <a:chExt cx="7748269" cy="775261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560470C0-4FA4-4154-BC9D-58CDF2E9C046}"/>
                </a:ext>
              </a:extLst>
            </p:cNvPr>
            <p:cNvGrpSpPr/>
            <p:nvPr/>
          </p:nvGrpSpPr>
          <p:grpSpPr>
            <a:xfrm>
              <a:off x="999490" y="1423583"/>
              <a:ext cx="7404099" cy="775261"/>
              <a:chOff x="793750" y="1696472"/>
              <a:chExt cx="7404099" cy="775261"/>
            </a:xfrm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36C1BAA6-B384-465D-8D6D-E83F56452C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124" y="1766964"/>
                <a:ext cx="7324725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lv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GB" altLang="en-US" dirty="0"/>
                  <a:t>You can do this by right-clicking on the block and choosing</a:t>
                </a:r>
              </a:p>
              <a:p>
                <a:pPr lv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GB" altLang="en-US" dirty="0"/>
                  <a:t> ‘add comment’.</a:t>
                </a: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710AA797-4B0D-4E99-AD02-29A3DEA744DE}"/>
                  </a:ext>
                </a:extLst>
              </p:cNvPr>
              <p:cNvSpPr/>
              <p:nvPr/>
            </p:nvSpPr>
            <p:spPr bwMode="auto">
              <a:xfrm>
                <a:off x="793750" y="1696472"/>
                <a:ext cx="71437" cy="775261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782AFC9-6F2C-4152-B677-6464EE5EDC4F}"/>
                </a:ext>
              </a:extLst>
            </p:cNvPr>
            <p:cNvSpPr txBox="1"/>
            <p:nvPr/>
          </p:nvSpPr>
          <p:spPr>
            <a:xfrm>
              <a:off x="655320" y="1524000"/>
              <a:ext cx="3505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rgbClr val="0079C2"/>
                  </a:solidFill>
                </a:rPr>
                <a:t>2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A0C921F-1D64-4040-B42D-FCEC894AB4F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92" t="4553" r="3782" b="5198"/>
          <a:stretch/>
        </p:blipFill>
        <p:spPr>
          <a:xfrm>
            <a:off x="4170950" y="3506468"/>
            <a:ext cx="1905365" cy="1130302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48D63AB7-99E6-49E5-A7DE-7669B4ED5616}"/>
              </a:ext>
            </a:extLst>
          </p:cNvPr>
          <p:cNvSpPr/>
          <p:nvPr/>
        </p:nvSpPr>
        <p:spPr>
          <a:xfrm>
            <a:off x="4318001" y="4117974"/>
            <a:ext cx="965199" cy="27622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0C196C4-5C6D-4549-AF4E-7301BE373238}"/>
              </a:ext>
            </a:extLst>
          </p:cNvPr>
          <p:cNvGrpSpPr/>
          <p:nvPr/>
        </p:nvGrpSpPr>
        <p:grpSpPr>
          <a:xfrm>
            <a:off x="649605" y="1425488"/>
            <a:ext cx="7748269" cy="775261"/>
            <a:chOff x="655320" y="1423583"/>
            <a:chExt cx="7748269" cy="775261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47C51A13-DAD2-4384-9F3D-192B38B4F23A}"/>
                </a:ext>
              </a:extLst>
            </p:cNvPr>
            <p:cNvGrpSpPr/>
            <p:nvPr/>
          </p:nvGrpSpPr>
          <p:grpSpPr>
            <a:xfrm>
              <a:off x="999490" y="1423583"/>
              <a:ext cx="7404099" cy="775261"/>
              <a:chOff x="793750" y="1696472"/>
              <a:chExt cx="7404099" cy="775261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20D5B680-52A2-4D3A-8735-B5AAEB5A1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124" y="1766964"/>
                <a:ext cx="7324725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lv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GB" altLang="en-US" dirty="0"/>
                  <a:t>Brief notes will help to show others how a problem may have been solved or what the intention is for a particular block.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AB0ECFAB-F1AA-4343-99CA-B1E0F74993E0}"/>
                  </a:ext>
                </a:extLst>
              </p:cNvPr>
              <p:cNvSpPr/>
              <p:nvPr/>
            </p:nvSpPr>
            <p:spPr bwMode="auto">
              <a:xfrm>
                <a:off x="793750" y="1696472"/>
                <a:ext cx="71437" cy="775261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FA3AD984-27BF-4BC2-8435-FB09E4CE4419}"/>
                </a:ext>
              </a:extLst>
            </p:cNvPr>
            <p:cNvSpPr txBox="1"/>
            <p:nvPr/>
          </p:nvSpPr>
          <p:spPr>
            <a:xfrm>
              <a:off x="655320" y="1524000"/>
              <a:ext cx="3505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rgbClr val="0079C2"/>
                  </a:solidFill>
                </a:rPr>
                <a:t>3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038A30E1-CD4D-4B46-A5BE-48B37921F0A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4732" y="3266440"/>
            <a:ext cx="2926077" cy="1475422"/>
          </a:xfrm>
          <a:prstGeom prst="rect">
            <a:avLst/>
          </a:prstGeom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368D76EC-2E0B-4F66-B6A9-394B27C7CEED}"/>
              </a:ext>
            </a:extLst>
          </p:cNvPr>
          <p:cNvGrpSpPr/>
          <p:nvPr/>
        </p:nvGrpSpPr>
        <p:grpSpPr>
          <a:xfrm>
            <a:off x="649605" y="1425488"/>
            <a:ext cx="7748269" cy="775261"/>
            <a:chOff x="655320" y="1423583"/>
            <a:chExt cx="7748269" cy="775261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CB744266-73E2-40FB-A841-042C8C6B9E55}"/>
                </a:ext>
              </a:extLst>
            </p:cNvPr>
            <p:cNvGrpSpPr/>
            <p:nvPr/>
          </p:nvGrpSpPr>
          <p:grpSpPr>
            <a:xfrm>
              <a:off x="999490" y="1423583"/>
              <a:ext cx="7404099" cy="775261"/>
              <a:chOff x="793750" y="1696472"/>
              <a:chExt cx="7404099" cy="775261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9AB5AD6-94A1-4B7E-AF7D-1678017E5D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124" y="1766964"/>
                <a:ext cx="7324725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Twinkl" pitchFamily="2" charset="0"/>
                    <a:ea typeface="Twinkl" pitchFamily="2" charset="0"/>
                    <a:cs typeface="Twinkl" pitchFamily="2" charset="0"/>
                  </a:defRPr>
                </a:lvl9pPr>
              </a:lstStyle>
              <a:p>
                <a:pPr lvl="0" eaLnBrk="0" fontAlgn="base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/>
                </a:pPr>
                <a:r>
                  <a:rPr lang="en-GB" altLang="en-US" dirty="0"/>
                  <a:t>The notes box can be resized by clicking and dragging the bottom right hand corner.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67F49100-BD08-4BCC-8DD8-439BA112C0AD}"/>
                  </a:ext>
                </a:extLst>
              </p:cNvPr>
              <p:cNvSpPr/>
              <p:nvPr/>
            </p:nvSpPr>
            <p:spPr bwMode="auto">
              <a:xfrm>
                <a:off x="793750" y="1696472"/>
                <a:ext cx="71437" cy="775261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A7A9B03-15F1-41B7-AD2A-50A3B1724528}"/>
                </a:ext>
              </a:extLst>
            </p:cNvPr>
            <p:cNvSpPr txBox="1"/>
            <p:nvPr/>
          </p:nvSpPr>
          <p:spPr>
            <a:xfrm>
              <a:off x="655320" y="1524000"/>
              <a:ext cx="3505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 b="1" dirty="0">
                  <a:solidFill>
                    <a:srgbClr val="0079C2"/>
                  </a:solidFill>
                </a:rPr>
                <a:t>4</a:t>
              </a:r>
            </a:p>
          </p:txBody>
        </p:sp>
      </p:grpSp>
      <p:pic>
        <p:nvPicPr>
          <p:cNvPr id="78" name="Picture 77">
            <a:extLst>
              <a:ext uri="{FF2B5EF4-FFF2-40B4-BE49-F238E27FC236}">
                <a16:creationId xmlns:a16="http://schemas.microsoft.com/office/drawing/2014/main" id="{218AB6E9-8F62-4DFC-907E-CE8A16B5B24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3210" b="-33913"/>
          <a:stretch/>
        </p:blipFill>
        <p:spPr>
          <a:xfrm>
            <a:off x="5823657" y="3982720"/>
            <a:ext cx="1102042" cy="1102042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9C2"/>
            </a:solidFill>
          </a:ln>
        </p:spPr>
      </p:pic>
    </p:spTree>
    <p:extLst>
      <p:ext uri="{BB962C8B-B14F-4D97-AF65-F5344CB8AC3E}">
        <p14:creationId xmlns:p14="http://schemas.microsoft.com/office/powerpoint/2010/main" val="105097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tmFilter="0, 0; .2, .5; .8, .5; 1, 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500" autoRev="1" fill="hold"/>
                                        <p:tgtEl>
                                          <p:spTgt spid="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67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D4894D-9F09-4518-8D73-870DD2FB742B}"/>
              </a:ext>
            </a:extLst>
          </p:cNvPr>
          <p:cNvSpPr txBox="1"/>
          <p:nvPr/>
        </p:nvSpPr>
        <p:spPr>
          <a:xfrm>
            <a:off x="755650" y="728663"/>
            <a:ext cx="763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+mj-lt"/>
              </a:rPr>
              <a:t>Adding Sounds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DC252E8-39CC-4D4F-AFD1-BE942534F895}"/>
              </a:ext>
            </a:extLst>
          </p:cNvPr>
          <p:cNvGrpSpPr/>
          <p:nvPr/>
        </p:nvGrpSpPr>
        <p:grpSpPr>
          <a:xfrm>
            <a:off x="387350" y="2431220"/>
            <a:ext cx="3718485" cy="1314487"/>
            <a:chOff x="387350" y="1696475"/>
            <a:chExt cx="3718485" cy="131448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BE7D078-C08D-4EC0-9BDB-F35453101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6" y="1744104"/>
              <a:ext cx="346765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/>
                <a:t>To add new sounds, you can choose from the sound library, from another file or by recording your own.</a:t>
              </a:r>
            </a:p>
          </p:txBody>
        </p:sp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6D2CEE83-5952-4B5D-B6DF-25B3693802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1696475"/>
              <a:ext cx="177800" cy="1314487"/>
              <a:chOff x="387350" y="4508362"/>
              <a:chExt cx="177800" cy="1313993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0DF8C25-33FF-44E9-85C2-C7E4804F8EC4}"/>
                  </a:ext>
                </a:extLst>
              </p:cNvPr>
              <p:cNvSpPr/>
              <p:nvPr/>
            </p:nvSpPr>
            <p:spPr bwMode="auto">
              <a:xfrm>
                <a:off x="493713" y="4508362"/>
                <a:ext cx="71437" cy="1313993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CCB54BA-7F83-4203-BFD3-68480759CCA9}"/>
                  </a:ext>
                </a:extLst>
              </p:cNvPr>
              <p:cNvSpPr/>
              <p:nvPr/>
            </p:nvSpPr>
            <p:spPr bwMode="auto">
              <a:xfrm>
                <a:off x="387350" y="5127253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F7DD5A4-7570-4E8B-A058-1D8194A1EA3E}"/>
              </a:ext>
            </a:extLst>
          </p:cNvPr>
          <p:cNvGrpSpPr/>
          <p:nvPr/>
        </p:nvGrpSpPr>
        <p:grpSpPr>
          <a:xfrm>
            <a:off x="387350" y="4116756"/>
            <a:ext cx="4184650" cy="1305348"/>
            <a:chOff x="387350" y="2326352"/>
            <a:chExt cx="4184650" cy="130534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331FBDB-388D-44EF-B988-7BC942EE1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5" y="2357288"/>
              <a:ext cx="3933825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/>
                <a:t>These can then be played as a consequence when another event happens, e.g. the sprite touching the obstacle, exit or enemy.</a:t>
              </a:r>
            </a:p>
          </p:txBody>
        </p:sp>
        <p:grpSp>
          <p:nvGrpSpPr>
            <p:cNvPr id="8" name="Group 5">
              <a:extLst>
                <a:ext uri="{FF2B5EF4-FFF2-40B4-BE49-F238E27FC236}">
                  <a16:creationId xmlns:a16="http://schemas.microsoft.com/office/drawing/2014/main" id="{103FEAD0-B54D-4B7A-A9F5-8E49BD8BB3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326352"/>
              <a:ext cx="177800" cy="1305348"/>
              <a:chOff x="387350" y="4555516"/>
              <a:chExt cx="177800" cy="1304857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EDC5222-6076-4BD3-958C-B163D10BD713}"/>
                  </a:ext>
                </a:extLst>
              </p:cNvPr>
              <p:cNvSpPr/>
              <p:nvPr/>
            </p:nvSpPr>
            <p:spPr bwMode="auto">
              <a:xfrm>
                <a:off x="493713" y="4555516"/>
                <a:ext cx="71437" cy="1304857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E46788F-65D3-423B-9B9C-D73DF34120F8}"/>
                  </a:ext>
                </a:extLst>
              </p:cNvPr>
              <p:cNvSpPr/>
              <p:nvPr/>
            </p:nvSpPr>
            <p:spPr bwMode="auto">
              <a:xfrm>
                <a:off x="387350" y="5146294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C5796AD-C24A-46E9-8256-3E445302854F}"/>
              </a:ext>
            </a:extLst>
          </p:cNvPr>
          <p:cNvGrpSpPr>
            <a:grpSpLocks/>
          </p:cNvGrpSpPr>
          <p:nvPr/>
        </p:nvGrpSpPr>
        <p:grpSpPr bwMode="auto">
          <a:xfrm>
            <a:off x="387350" y="1567423"/>
            <a:ext cx="8000999" cy="547128"/>
            <a:chOff x="387350" y="2957513"/>
            <a:chExt cx="8000999" cy="547128"/>
          </a:xfrm>
        </p:grpSpPr>
        <p:grpSp>
          <p:nvGrpSpPr>
            <p:cNvPr id="21" name="Group 9">
              <a:extLst>
                <a:ext uri="{FF2B5EF4-FFF2-40B4-BE49-F238E27FC236}">
                  <a16:creationId xmlns:a16="http://schemas.microsoft.com/office/drawing/2014/main" id="{2787B1E4-6C77-40CD-8CD3-27E1730C5A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957513"/>
              <a:ext cx="8000999" cy="547128"/>
              <a:chOff x="387350" y="2957513"/>
              <a:chExt cx="8000999" cy="547128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573E5B8-D37D-42B6-8E9C-4206C89BA577}"/>
                  </a:ext>
                </a:extLst>
              </p:cNvPr>
              <p:cNvSpPr/>
              <p:nvPr/>
            </p:nvSpPr>
            <p:spPr>
              <a:xfrm>
                <a:off x="493712" y="2957513"/>
                <a:ext cx="7894637" cy="547128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846D344B-B894-47E8-8583-1F98171792C5}"/>
                  </a:ext>
                </a:extLst>
              </p:cNvPr>
              <p:cNvSpPr/>
              <p:nvPr/>
            </p:nvSpPr>
            <p:spPr>
              <a:xfrm>
                <a:off x="387350" y="3182938"/>
                <a:ext cx="122238" cy="122237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  <p:sp>
          <p:nvSpPr>
            <p:cNvPr id="22" name="Rectangle 6">
              <a:extLst>
                <a:ext uri="{FF2B5EF4-FFF2-40B4-BE49-F238E27FC236}">
                  <a16:creationId xmlns:a16="http://schemas.microsoft.com/office/drawing/2014/main" id="{C4D5C1A0-A05A-49C6-8C53-01C8154A2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958" y="3035301"/>
              <a:ext cx="73096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>
                  <a:solidFill>
                    <a:srgbClr val="FFFFFF"/>
                  </a:solidFill>
                  <a:latin typeface="Twinkl SemiBold" pitchFamily="2" charset="0"/>
                </a:rPr>
                <a:t>Sounds can be played in your code.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4BE167FA-B214-4294-87BE-9DF2438957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1573305"/>
            <a:ext cx="3871192" cy="253253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9E8F6B50-1512-46AE-B217-E594FEF53F7D}"/>
              </a:ext>
            </a:extLst>
          </p:cNvPr>
          <p:cNvSpPr/>
          <p:nvPr/>
        </p:nvSpPr>
        <p:spPr>
          <a:xfrm>
            <a:off x="4572000" y="1569754"/>
            <a:ext cx="3852209" cy="2527117"/>
          </a:xfrm>
          <a:prstGeom prst="rect">
            <a:avLst/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E4BD3EE4-C9B7-40BC-A056-C586F98F2C8B}"/>
              </a:ext>
            </a:extLst>
          </p:cNvPr>
          <p:cNvSpPr/>
          <p:nvPr/>
        </p:nvSpPr>
        <p:spPr>
          <a:xfrm rot="17787816">
            <a:off x="4858871" y="3478551"/>
            <a:ext cx="1766047" cy="2079811"/>
          </a:xfrm>
          <a:prstGeom prst="triangle">
            <a:avLst/>
          </a:prstGeom>
          <a:solidFill>
            <a:schemeClr val="bg1">
              <a:lumMod val="65000"/>
              <a:alpha val="6509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C7F0CDF-D317-406F-9671-D7692662F6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536" b="-12123"/>
          <a:stretch/>
        </p:blipFill>
        <p:spPr>
          <a:xfrm>
            <a:off x="6027924" y="4250577"/>
            <a:ext cx="1645024" cy="1645024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79C2"/>
            </a:solidFill>
          </a:ln>
        </p:spPr>
      </p:pic>
    </p:spTree>
    <p:extLst>
      <p:ext uri="{BB962C8B-B14F-4D97-AF65-F5344CB8AC3E}">
        <p14:creationId xmlns:p14="http://schemas.microsoft.com/office/powerpoint/2010/main" val="39647893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D4894D-9F09-4518-8D73-870DD2FB742B}"/>
              </a:ext>
            </a:extLst>
          </p:cNvPr>
          <p:cNvSpPr txBox="1"/>
          <p:nvPr/>
        </p:nvSpPr>
        <p:spPr>
          <a:xfrm>
            <a:off x="755650" y="728663"/>
            <a:ext cx="763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+mj-lt"/>
              </a:rPr>
              <a:t>Other Effects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DC252E8-39CC-4D4F-AFD1-BE942534F895}"/>
              </a:ext>
            </a:extLst>
          </p:cNvPr>
          <p:cNvGrpSpPr/>
          <p:nvPr/>
        </p:nvGrpSpPr>
        <p:grpSpPr>
          <a:xfrm>
            <a:off x="387350" y="2679990"/>
            <a:ext cx="4746625" cy="796634"/>
            <a:chOff x="387350" y="1696474"/>
            <a:chExt cx="4746625" cy="79663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BE7D078-C08D-4EC0-9BDB-F35453101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6" y="1782204"/>
              <a:ext cx="449579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/>
                <a:t>You could try to animate the enemy sprite (created in the last lesson).</a:t>
              </a:r>
            </a:p>
          </p:txBody>
        </p:sp>
        <p:grpSp>
          <p:nvGrpSpPr>
            <p:cNvPr id="4" name="Group 5">
              <a:extLst>
                <a:ext uri="{FF2B5EF4-FFF2-40B4-BE49-F238E27FC236}">
                  <a16:creationId xmlns:a16="http://schemas.microsoft.com/office/drawing/2014/main" id="{6D2CEE83-5952-4B5D-B6DF-25B3693802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1696474"/>
              <a:ext cx="177800" cy="796634"/>
              <a:chOff x="387350" y="4508363"/>
              <a:chExt cx="177800" cy="796335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0DF8C25-33FF-44E9-85C2-C7E4804F8EC4}"/>
                  </a:ext>
                </a:extLst>
              </p:cNvPr>
              <p:cNvSpPr/>
              <p:nvPr/>
            </p:nvSpPr>
            <p:spPr bwMode="auto">
              <a:xfrm>
                <a:off x="493713" y="4508363"/>
                <a:ext cx="71437" cy="796335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4CCB54BA-7F83-4203-BFD3-68480759CCA9}"/>
                  </a:ext>
                </a:extLst>
              </p:cNvPr>
              <p:cNvSpPr/>
              <p:nvPr/>
            </p:nvSpPr>
            <p:spPr bwMode="auto">
              <a:xfrm>
                <a:off x="387350" y="4843992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F7DD5A4-7570-4E8B-A058-1D8194A1EA3E}"/>
              </a:ext>
            </a:extLst>
          </p:cNvPr>
          <p:cNvGrpSpPr/>
          <p:nvPr/>
        </p:nvGrpSpPr>
        <p:grpSpPr>
          <a:xfrm>
            <a:off x="387350" y="3817558"/>
            <a:ext cx="4708526" cy="1099723"/>
            <a:chOff x="387350" y="2326352"/>
            <a:chExt cx="4708526" cy="109972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331FBDB-388D-44EF-B988-7BC942EE1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176" y="2404913"/>
              <a:ext cx="445770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/>
                <a:t>Work together to add these or any of your own additional effects to complete your maze game.</a:t>
              </a:r>
            </a:p>
          </p:txBody>
        </p:sp>
        <p:grpSp>
          <p:nvGrpSpPr>
            <p:cNvPr id="8" name="Group 5">
              <a:extLst>
                <a:ext uri="{FF2B5EF4-FFF2-40B4-BE49-F238E27FC236}">
                  <a16:creationId xmlns:a16="http://schemas.microsoft.com/office/drawing/2014/main" id="{103FEAD0-B54D-4B7A-A9F5-8E49BD8BB3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326352"/>
              <a:ext cx="177800" cy="1099723"/>
              <a:chOff x="387350" y="4555515"/>
              <a:chExt cx="177800" cy="1099309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EDC5222-6076-4BD3-958C-B163D10BD713}"/>
                  </a:ext>
                </a:extLst>
              </p:cNvPr>
              <p:cNvSpPr/>
              <p:nvPr/>
            </p:nvSpPr>
            <p:spPr bwMode="auto">
              <a:xfrm>
                <a:off x="493713" y="4555515"/>
                <a:ext cx="71437" cy="1099309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E46788F-65D3-423B-9B9C-D73DF34120F8}"/>
                  </a:ext>
                </a:extLst>
              </p:cNvPr>
              <p:cNvSpPr/>
              <p:nvPr/>
            </p:nvSpPr>
            <p:spPr bwMode="auto">
              <a:xfrm>
                <a:off x="387350" y="5043937"/>
                <a:ext cx="122238" cy="122192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C5796AD-C24A-46E9-8256-3E445302854F}"/>
              </a:ext>
            </a:extLst>
          </p:cNvPr>
          <p:cNvGrpSpPr>
            <a:grpSpLocks/>
          </p:cNvGrpSpPr>
          <p:nvPr/>
        </p:nvGrpSpPr>
        <p:grpSpPr bwMode="auto">
          <a:xfrm>
            <a:off x="387350" y="1567422"/>
            <a:ext cx="6337301" cy="817190"/>
            <a:chOff x="387350" y="2957512"/>
            <a:chExt cx="6337301" cy="817190"/>
          </a:xfrm>
        </p:grpSpPr>
        <p:grpSp>
          <p:nvGrpSpPr>
            <p:cNvPr id="21" name="Group 9">
              <a:extLst>
                <a:ext uri="{FF2B5EF4-FFF2-40B4-BE49-F238E27FC236}">
                  <a16:creationId xmlns:a16="http://schemas.microsoft.com/office/drawing/2014/main" id="{2787B1E4-6C77-40CD-8CD3-27E1730C5A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350" y="2957512"/>
              <a:ext cx="6337301" cy="817190"/>
              <a:chOff x="387350" y="2957512"/>
              <a:chExt cx="6337301" cy="817190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573E5B8-D37D-42B6-8E9C-4206C89BA577}"/>
                  </a:ext>
                </a:extLst>
              </p:cNvPr>
              <p:cNvSpPr/>
              <p:nvPr/>
            </p:nvSpPr>
            <p:spPr>
              <a:xfrm>
                <a:off x="493713" y="2957512"/>
                <a:ext cx="6230938" cy="817190"/>
              </a:xfrm>
              <a:prstGeom prst="rect">
                <a:avLst/>
              </a:prstGeom>
              <a:solidFill>
                <a:srgbClr val="0079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846D344B-B894-47E8-8583-1F98171792C5}"/>
                  </a:ext>
                </a:extLst>
              </p:cNvPr>
              <p:cNvSpPr/>
              <p:nvPr/>
            </p:nvSpPr>
            <p:spPr>
              <a:xfrm>
                <a:off x="387350" y="3297238"/>
                <a:ext cx="122238" cy="122237"/>
              </a:xfrm>
              <a:prstGeom prst="ellipse">
                <a:avLst/>
              </a:prstGeom>
              <a:solidFill>
                <a:srgbClr val="00639A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winkl"/>
                  <a:ea typeface="+mn-ea"/>
                  <a:cs typeface="+mn-cs"/>
                </a:endParaRPr>
              </a:p>
            </p:txBody>
          </p:sp>
        </p:grpSp>
        <p:sp>
          <p:nvSpPr>
            <p:cNvPr id="22" name="Rectangle 6">
              <a:extLst>
                <a:ext uri="{FF2B5EF4-FFF2-40B4-BE49-F238E27FC236}">
                  <a16:creationId xmlns:a16="http://schemas.microsoft.com/office/drawing/2014/main" id="{C4D5C1A0-A05A-49C6-8C53-01C8154A2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958" y="3035301"/>
              <a:ext cx="603964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Twinkl" pitchFamily="2" charset="0"/>
                  <a:cs typeface="Twinkl" pitchFamily="2" charset="0"/>
                </a:defRPr>
              </a:lvl9pPr>
            </a:lstStyle>
            <a:p>
              <a:pPr lvl="0" eaLnBrk="0" fontAlgn="base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r>
                <a:rPr lang="en-GB" altLang="en-US" dirty="0">
                  <a:solidFill>
                    <a:srgbClr val="FFFFFF"/>
                  </a:solidFill>
                  <a:latin typeface="Twinkl SemiBold" pitchFamily="2" charset="0"/>
                </a:rPr>
                <a:t>What about sending the sprite back to the beginning when an obstacle is touched?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C898BA4-F01C-4314-8869-B783BC16CF2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67899" y="1457326"/>
            <a:ext cx="4022254" cy="540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024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Custom 3">
      <a:majorFont>
        <a:latin typeface="Twinkl Semi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lish Lesson Presentation" id="{3E99E1FF-6112-4F56-AE2F-E6B630F1A11C}" vid="{95F88451-C6EF-438A-A25D-91151BA0E32D}"/>
    </a:ext>
  </a:extLst>
</a:theme>
</file>

<file path=ppt/theme/theme2.xml><?xml version="1.0" encoding="utf-8"?>
<a:theme xmlns:a="http://schemas.openxmlformats.org/drawingml/2006/main" name="1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nglish Lesson Presentation" id="{3E99E1FF-6112-4F56-AE2F-E6B630F1A11C}" vid="{6EFEC386-A457-42D6-BCC4-C9279F79E23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English Lesson Presentation</Template>
  <TotalTime>3081</TotalTime>
  <Words>581</Words>
  <Application>Microsoft Office PowerPoint</Application>
  <PresentationFormat>On-screen Show (4:3)</PresentationFormat>
  <Paragraphs>66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Tuffy</vt:lpstr>
      <vt:lpstr>Arial</vt:lpstr>
      <vt:lpstr>Twinkl</vt:lpstr>
      <vt:lpstr>Sassoon Infant Rg</vt:lpstr>
      <vt:lpstr>Tuffy-TTF</vt:lpstr>
      <vt:lpstr>Twinkl SemiBold</vt:lpstr>
      <vt:lpstr>Calibri</vt:lpstr>
      <vt:lpstr>Office Theme</vt:lpstr>
      <vt:lpstr>1_Office Theme</vt:lpstr>
      <vt:lpstr>PowerPoint Presentation</vt:lpstr>
      <vt:lpstr>Computing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Twinkl PlanIt</dc:title>
  <dc:creator>Cris Lima</dc:creator>
  <cp:lastModifiedBy>Julie Wigginton</cp:lastModifiedBy>
  <cp:revision>236</cp:revision>
  <dcterms:created xsi:type="dcterms:W3CDTF">2019-01-25T12:30:55Z</dcterms:created>
  <dcterms:modified xsi:type="dcterms:W3CDTF">2020-06-20T06:46:08Z</dcterms:modified>
</cp:coreProperties>
</file>