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520" r:id="rId2"/>
    <p:sldId id="386" r:id="rId3"/>
    <p:sldId id="388" r:id="rId4"/>
    <p:sldId id="415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448" r:id="rId24"/>
    <p:sldId id="430" r:id="rId25"/>
  </p:sldIdLst>
  <p:sldSz cx="9144000" cy="6858000" type="screen4x3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228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457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685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9144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1430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1371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600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828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40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2869" userDrawn="1">
          <p15:clr>
            <a:srgbClr val="A4A3A4"/>
          </p15:clr>
        </p15:guide>
        <p15:guide id="4" orient="horz" pos="1718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pos="17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Johnson" initials="JJ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38D5D6"/>
    <a:srgbClr val="000000"/>
    <a:srgbClr val="6BD1D5"/>
    <a:srgbClr val="EDB240"/>
    <a:srgbClr val="FFFFFF"/>
    <a:srgbClr val="25243D"/>
    <a:srgbClr val="FEFCFF"/>
    <a:srgbClr val="51B9A3"/>
    <a:srgbClr val="4EA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64646"/>
        </a:fontRef>
        <a:srgbClr val="464646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/>
    <p:restoredTop sz="94667"/>
  </p:normalViewPr>
  <p:slideViewPr>
    <p:cSldViewPr snapToGrid="0" snapToObjects="1">
      <p:cViewPr varScale="1">
        <p:scale>
          <a:sx n="75" d="100"/>
          <a:sy n="75" d="100"/>
        </p:scale>
        <p:origin x="1176" y="58"/>
      </p:cViewPr>
      <p:guideLst>
        <p:guide orient="horz" pos="1400"/>
        <p:guide orient="horz"/>
        <p:guide pos="2869"/>
        <p:guide orient="horz" pos="1718"/>
        <p:guide orient="horz" pos="3770"/>
        <p:guide pos="1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034" latinLnBrk="0">
      <a:defRPr sz="1200">
        <a:latin typeface="+mj-lt"/>
        <a:ea typeface="+mj-ea"/>
        <a:cs typeface="+mj-cs"/>
        <a:sym typeface="Calibri"/>
      </a:defRPr>
    </a:lvl1pPr>
    <a:lvl2pPr indent="114300" defTabSz="914034" latinLnBrk="0">
      <a:defRPr sz="1200">
        <a:latin typeface="+mj-lt"/>
        <a:ea typeface="+mj-ea"/>
        <a:cs typeface="+mj-cs"/>
        <a:sym typeface="Calibri"/>
      </a:defRPr>
    </a:lvl2pPr>
    <a:lvl3pPr indent="228600" defTabSz="914034" latinLnBrk="0">
      <a:defRPr sz="1200">
        <a:latin typeface="+mj-lt"/>
        <a:ea typeface="+mj-ea"/>
        <a:cs typeface="+mj-cs"/>
        <a:sym typeface="Calibri"/>
      </a:defRPr>
    </a:lvl3pPr>
    <a:lvl4pPr indent="342900" defTabSz="914034" latinLnBrk="0">
      <a:defRPr sz="1200">
        <a:latin typeface="+mj-lt"/>
        <a:ea typeface="+mj-ea"/>
        <a:cs typeface="+mj-cs"/>
        <a:sym typeface="Calibri"/>
      </a:defRPr>
    </a:lvl4pPr>
    <a:lvl5pPr indent="457200" defTabSz="914034" latinLnBrk="0">
      <a:defRPr sz="1200">
        <a:latin typeface="+mj-lt"/>
        <a:ea typeface="+mj-ea"/>
        <a:cs typeface="+mj-cs"/>
        <a:sym typeface="Calibri"/>
      </a:defRPr>
    </a:lvl5pPr>
    <a:lvl6pPr indent="571500" defTabSz="914034" latinLnBrk="0">
      <a:defRPr sz="1200">
        <a:latin typeface="+mj-lt"/>
        <a:ea typeface="+mj-ea"/>
        <a:cs typeface="+mj-cs"/>
        <a:sym typeface="Calibri"/>
      </a:defRPr>
    </a:lvl6pPr>
    <a:lvl7pPr indent="685800" defTabSz="914034" latinLnBrk="0">
      <a:defRPr sz="1200">
        <a:latin typeface="+mj-lt"/>
        <a:ea typeface="+mj-ea"/>
        <a:cs typeface="+mj-cs"/>
        <a:sym typeface="Calibri"/>
      </a:defRPr>
    </a:lvl7pPr>
    <a:lvl8pPr indent="800100" defTabSz="914034" latinLnBrk="0">
      <a:defRPr sz="1200">
        <a:latin typeface="+mj-lt"/>
        <a:ea typeface="+mj-ea"/>
        <a:cs typeface="+mj-cs"/>
        <a:sym typeface="Calibri"/>
      </a:defRPr>
    </a:lvl8pPr>
    <a:lvl9pPr indent="914400" defTabSz="91403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1D5A26-9CFA-42CC-915F-A74A3574549F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78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71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35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107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207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56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60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9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29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7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08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213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703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66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8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4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88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55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51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43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6E553-BB1B-4318-AB3C-73896526A11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14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ue - Cover page">
    <p:bg>
      <p:bgPr>
        <a:solidFill>
          <a:srgbClr val="25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">
            <a:extLst>
              <a:ext uri="{FF2B5EF4-FFF2-40B4-BE49-F238E27FC236}">
                <a16:creationId xmlns:a16="http://schemas.microsoft.com/office/drawing/2014/main" id="{E48A2097-7B16-714C-A52F-EA5EEE30030B}"/>
              </a:ext>
            </a:extLst>
          </p:cNvPr>
          <p:cNvSpPr/>
          <p:nvPr userDrawn="1"/>
        </p:nvSpPr>
        <p:spPr>
          <a:xfrm>
            <a:off x="451345" y="876300"/>
            <a:ext cx="824339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EA111-5ED3-C54B-8249-70F0D4614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0" y="6211267"/>
            <a:ext cx="1311973" cy="452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56A7A-41CA-1D42-93AE-72CDD28B2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9" y="383177"/>
            <a:ext cx="341902" cy="341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72F72E-9011-594B-8A0B-99B2BF8523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5" y="6222016"/>
            <a:ext cx="853983" cy="430638"/>
          </a:xfrm>
          <a:prstGeom prst="rect">
            <a:avLst/>
          </a:prstGeom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5194" userDrawn="1">
          <p15:clr>
            <a:srgbClr val="FBAE40"/>
          </p15:clr>
        </p15:guide>
        <p15:guide id="2" pos="283" userDrawn="1">
          <p15:clr>
            <a:srgbClr val="FBAE40"/>
          </p15:clr>
        </p15:guide>
        <p15:guide id="3" pos="5477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18" userDrawn="1">
          <p15:clr>
            <a:srgbClr val="FBAE40"/>
          </p15:clr>
        </p15:guide>
        <p15:guide id="6" orient="horz" pos="4190" userDrawn="1">
          <p15:clr>
            <a:srgbClr val="FBAE40"/>
          </p15:clr>
        </p15:guide>
        <p15:guide id="7" orient="horz" pos="11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ue - Cover page">
    <p:bg>
      <p:bgPr>
        <a:solidFill>
          <a:srgbClr val="25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">
            <a:extLst>
              <a:ext uri="{FF2B5EF4-FFF2-40B4-BE49-F238E27FC236}">
                <a16:creationId xmlns:a16="http://schemas.microsoft.com/office/drawing/2014/main" id="{E48A2097-7B16-714C-A52F-EA5EEE30030B}"/>
              </a:ext>
            </a:extLst>
          </p:cNvPr>
          <p:cNvSpPr/>
          <p:nvPr userDrawn="1"/>
        </p:nvSpPr>
        <p:spPr>
          <a:xfrm>
            <a:off x="451345" y="876300"/>
            <a:ext cx="824339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EA111-5ED3-C54B-8249-70F0D4614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0" y="6211267"/>
            <a:ext cx="1311973" cy="452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56A7A-41CA-1D42-93AE-72CDD28B2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9" y="383177"/>
            <a:ext cx="341902" cy="34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5076D-6DA8-434E-94F5-8467E1D85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2" y="6230267"/>
            <a:ext cx="866273" cy="433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94372-8812-2F45-8505-791E68AE44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52" y="6226684"/>
            <a:ext cx="1836248" cy="4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7873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5194" userDrawn="1">
          <p15:clr>
            <a:srgbClr val="FBAE40"/>
          </p15:clr>
        </p15:guide>
        <p15:guide id="2" pos="283" userDrawn="1">
          <p15:clr>
            <a:srgbClr val="FBAE40"/>
          </p15:clr>
        </p15:guide>
        <p15:guide id="3" pos="5477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18" userDrawn="1">
          <p15:clr>
            <a:srgbClr val="FBAE40"/>
          </p15:clr>
        </p15:guide>
        <p15:guide id="6" orient="horz" pos="4190" userDrawn="1">
          <p15:clr>
            <a:srgbClr val="FBAE40"/>
          </p15:clr>
        </p15:guide>
        <p15:guide id="7" orient="horz" pos="11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Standard pag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">
            <a:extLst>
              <a:ext uri="{FF2B5EF4-FFF2-40B4-BE49-F238E27FC236}">
                <a16:creationId xmlns:a16="http://schemas.microsoft.com/office/drawing/2014/main" id="{897EF6BA-97CA-C145-90F4-EDCD96CC0C87}"/>
              </a:ext>
            </a:extLst>
          </p:cNvPr>
          <p:cNvSpPr/>
          <p:nvPr userDrawn="1"/>
        </p:nvSpPr>
        <p:spPr>
          <a:xfrm>
            <a:off x="449263" y="876300"/>
            <a:ext cx="8245475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8FD5E-139A-4147-BF90-EAB109F62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65" y="381233"/>
            <a:ext cx="347157" cy="347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C49F8-7EDA-5E42-A11B-EC43ABAE5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9" y="380010"/>
            <a:ext cx="984370" cy="3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8723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  <p15:guide id="3" pos="5194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1106" userDrawn="1">
          <p15:clr>
            <a:srgbClr val="FBAE40"/>
          </p15:clr>
        </p15:guide>
        <p15:guide id="6" orient="horz" pos="3918" userDrawn="1">
          <p15:clr>
            <a:srgbClr val="FBAE40"/>
          </p15:clr>
        </p15:guide>
        <p15:guide id="7" orient="horz" pos="41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- Standard pag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">
            <a:extLst>
              <a:ext uri="{FF2B5EF4-FFF2-40B4-BE49-F238E27FC236}">
                <a16:creationId xmlns:a16="http://schemas.microsoft.com/office/drawing/2014/main" id="{897EF6BA-97CA-C145-90F4-EDCD96CC0C87}"/>
              </a:ext>
            </a:extLst>
          </p:cNvPr>
          <p:cNvSpPr/>
          <p:nvPr userDrawn="1"/>
        </p:nvSpPr>
        <p:spPr>
          <a:xfrm>
            <a:off x="449263" y="876300"/>
            <a:ext cx="8245475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8FD5E-139A-4147-BF90-EAB109F62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65" y="381233"/>
            <a:ext cx="347157" cy="347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C49F8-7EDA-5E42-A11B-EC43ABAE5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9" y="380010"/>
            <a:ext cx="984370" cy="339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0E1EF7-D94B-ED4E-B9E9-64953C94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45" y="1359912"/>
            <a:ext cx="8229600" cy="1241972"/>
          </a:xfrm>
        </p:spPr>
        <p:txBody>
          <a:bodyPr anchor="t"/>
          <a:lstStyle>
            <a:lvl1pPr>
              <a:defRPr sz="3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18144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  <p15:guide id="3" pos="5194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1106" userDrawn="1">
          <p15:clr>
            <a:srgbClr val="FBAE40"/>
          </p15:clr>
        </p15:guide>
        <p15:guide id="6" orient="horz" pos="3918" userDrawn="1">
          <p15:clr>
            <a:srgbClr val="FBAE40"/>
          </p15:clr>
        </p15:guide>
        <p15:guide id="7" orient="horz" pos="41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Standard page - Text">
    <p:bg>
      <p:bgPr>
        <a:solidFill>
          <a:srgbClr val="25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1345" y="876300"/>
            <a:ext cx="824339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2B9097-D54D-B144-BB2C-3E8E9946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45" y="994152"/>
            <a:ext cx="8229600" cy="1241972"/>
          </a:xfrm>
        </p:spPr>
        <p:txBody>
          <a:bodyPr/>
          <a:lstStyle>
            <a:lvl1pPr>
              <a:defRPr sz="34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E263CC4-280A-A046-8F76-8CA435969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345" y="2353975"/>
            <a:ext cx="8251615" cy="638607"/>
          </a:xfrm>
        </p:spPr>
        <p:txBody>
          <a:bodyPr/>
          <a:lstStyle>
            <a:lvl1pPr>
              <a:defRPr sz="18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400" b="1" i="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6C9C4A-B38F-8845-98FC-B2F2951E3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644" y="3258344"/>
            <a:ext cx="8229600" cy="357693"/>
          </a:xfrm>
        </p:spPr>
        <p:txBody>
          <a:bodyPr/>
          <a:lstStyle>
            <a:lvl1pPr>
              <a:defRPr sz="14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 b="1" i="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>
              <a:defRPr sz="1400" b="1" i="0">
                <a:solidFill>
                  <a:srgbClr val="002060"/>
                </a:solidFill>
                <a:latin typeface="Century Gothic" panose="020B0502020202020204" pitchFamily="34" charset="0"/>
              </a:defRPr>
            </a:lvl3pPr>
            <a:lvl4pPr>
              <a:defRPr sz="1400" b="1" i="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>
              <a:defRPr sz="1400" b="1" i="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3EDC3-86D3-CD46-9D01-1290982E4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7" y="382519"/>
            <a:ext cx="987196" cy="340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DA3F4-D5D0-C34F-8A51-61D5DC612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9" y="383177"/>
            <a:ext cx="341902" cy="341902"/>
          </a:xfrm>
          <a:prstGeom prst="rect">
            <a:avLst/>
          </a:prstGeom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194" userDrawn="1">
          <p15:clr>
            <a:srgbClr val="FBAE40"/>
          </p15:clr>
        </p15:guide>
        <p15:guide id="3" pos="5477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18" userDrawn="1">
          <p15:clr>
            <a:srgbClr val="FBAE40"/>
          </p15:clr>
        </p15:guide>
        <p15:guide id="6" orient="horz" pos="4190" userDrawn="1">
          <p15:clr>
            <a:srgbClr val="FBAE40"/>
          </p15:clr>
        </p15:guide>
        <p15:guide id="7" orient="horz" pos="110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- Standard page">
    <p:bg>
      <p:bgPr>
        <a:solidFill>
          <a:srgbClr val="25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7">
            <a:extLst>
              <a:ext uri="{FF2B5EF4-FFF2-40B4-BE49-F238E27FC236}">
                <a16:creationId xmlns:a16="http://schemas.microsoft.com/office/drawing/2014/main" id="{E27004CA-1725-9241-991C-F97B43F0067D}"/>
              </a:ext>
            </a:extLst>
          </p:cNvPr>
          <p:cNvSpPr/>
          <p:nvPr userDrawn="1"/>
        </p:nvSpPr>
        <p:spPr>
          <a:xfrm>
            <a:off x="451345" y="876300"/>
            <a:ext cx="824339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D0C5C-E6BE-BD41-ACDA-9EFE7A6D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9" y="383177"/>
            <a:ext cx="341902" cy="341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A84768-CEC7-9B40-8DE8-1729AC7E28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7" y="382519"/>
            <a:ext cx="987196" cy="3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5051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194" userDrawn="1">
          <p15:clr>
            <a:srgbClr val="FBAE40"/>
          </p15:clr>
        </p15:guide>
        <p15:guide id="3" pos="5477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18" userDrawn="1">
          <p15:clr>
            <a:srgbClr val="FBAE40"/>
          </p15:clr>
        </p15:guide>
        <p15:guide id="6" orient="horz" pos="4190" userDrawn="1">
          <p15:clr>
            <a:srgbClr val="FBAE40"/>
          </p15:clr>
        </p15:guide>
        <p15:guide id="7" orient="horz" pos="110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581E-2EB0-B146-86BE-B8DAA753FC16}" type="datetime1">
              <a:rPr lang="en-GB" smtClean="0"/>
              <a:t>08/05/2018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8060" y="6446581"/>
            <a:ext cx="17729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9F426-E6BF-4BC5-A081-F1B4485A296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016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75910" y="6264018"/>
            <a:ext cx="177291" cy="18466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 b="1" i="0">
                <a:latin typeface="Century Gothic Bold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58" r:id="rId3"/>
    <p:sldLayoutId id="2147483664" r:id="rId4"/>
    <p:sldLayoutId id="2147483652" r:id="rId5"/>
    <p:sldLayoutId id="2147483659" r:id="rId6"/>
    <p:sldLayoutId id="2147483666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464646"/>
          </a:solidFill>
          <a:uFillTx/>
          <a:latin typeface="Century Gothic Bold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464646"/>
          </a:solidFill>
          <a:uFillTx/>
          <a:latin typeface="Century Gothic Bold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464646"/>
          </a:solidFill>
          <a:uFillTx/>
          <a:latin typeface="Century Gothic Bold"/>
          <a:ea typeface="+mj-ea"/>
          <a:cs typeface="+mj-cs"/>
          <a:sym typeface="Calibri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464646"/>
          </a:solidFill>
          <a:uFillTx/>
          <a:latin typeface="Century Gothic Bold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464646"/>
          </a:solidFill>
          <a:uFillTx/>
          <a:latin typeface="Century Gothic Bold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464646"/>
          </a:solidFill>
          <a:uFillTx/>
          <a:latin typeface="Century Gothic Bold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A4B7F0-9AC5-8A41-A5F4-A198C804AB28}"/>
              </a:ext>
            </a:extLst>
          </p:cNvPr>
          <p:cNvSpPr/>
          <p:nvPr/>
        </p:nvSpPr>
        <p:spPr>
          <a:xfrm>
            <a:off x="2771775" y="-1978325"/>
            <a:ext cx="7964625" cy="7963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endParaRPr lang="en-US" dirty="0"/>
          </a:p>
        </p:txBody>
      </p:sp>
      <p:sp>
        <p:nvSpPr>
          <p:cNvPr id="61" name="Shape 61"/>
          <p:cNvSpPr/>
          <p:nvPr/>
        </p:nvSpPr>
        <p:spPr>
          <a:xfrm>
            <a:off x="441040" y="305592"/>
            <a:ext cx="2013402" cy="309609"/>
          </a:xfrm>
          <a:prstGeom prst="rect">
            <a:avLst/>
          </a:prstGeom>
          <a:solidFill>
            <a:srgbClr val="007CA7"/>
          </a:solidFill>
          <a:ln w="3175">
            <a:noFill/>
            <a:miter lim="400000"/>
          </a:ln>
        </p:spPr>
        <p:txBody>
          <a:bodyPr lIns="22860" rIns="22860" anchor="ctr"/>
          <a:lstStyle/>
          <a:p>
            <a:pPr>
              <a:defRPr>
                <a:solidFill>
                  <a:srgbClr val="6EBDB0"/>
                </a:solidFill>
              </a:defRPr>
            </a:pPr>
            <a:endParaRPr sz="450" b="1" dirty="0">
              <a:latin typeface="Century Gothic Bold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41041" y="643567"/>
            <a:ext cx="1190938" cy="168161"/>
          </a:xfrm>
          <a:prstGeom prst="rect">
            <a:avLst/>
          </a:prstGeom>
          <a:solidFill>
            <a:srgbClr val="007CA7"/>
          </a:solidFill>
          <a:ln w="3175">
            <a:noFill/>
            <a:miter lim="400000"/>
          </a:ln>
        </p:spPr>
        <p:txBody>
          <a:bodyPr lIns="22860" rIns="22860" anchor="ctr"/>
          <a:lstStyle/>
          <a:p>
            <a:pPr>
              <a:defRPr>
                <a:solidFill>
                  <a:schemeClr val="accent3">
                    <a:lumOff val="17647"/>
                  </a:schemeClr>
                </a:solidFill>
              </a:defRPr>
            </a:pPr>
            <a:endParaRPr sz="450" b="1" dirty="0">
              <a:latin typeface="Century Gothic Bold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84478" y="298557"/>
            <a:ext cx="3065173" cy="30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/>
          <a:lstStyle>
            <a:lvl1pPr>
              <a:defRPr sz="3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1650" dirty="0"/>
              <a:t>Our Ocean Planet</a:t>
            </a:r>
          </a:p>
        </p:txBody>
      </p:sp>
      <p:sp>
        <p:nvSpPr>
          <p:cNvPr id="64" name="Shape 64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b="1" dirty="0">
              <a:latin typeface="Century Gothic Bold"/>
            </a:endParaRPr>
          </a:p>
        </p:txBody>
      </p:sp>
      <p:grpSp>
        <p:nvGrpSpPr>
          <p:cNvPr id="68" name="Group 68"/>
          <p:cNvGrpSpPr/>
          <p:nvPr/>
        </p:nvGrpSpPr>
        <p:grpSpPr>
          <a:xfrm>
            <a:off x="441040" y="3543023"/>
            <a:ext cx="3853375" cy="2496482"/>
            <a:chOff x="-1" y="0"/>
            <a:chExt cx="7706748" cy="4992962"/>
          </a:xfrm>
        </p:grpSpPr>
        <p:sp>
          <p:nvSpPr>
            <p:cNvPr id="66" name="Shape 66" descr="Textfeld 9"/>
            <p:cNvSpPr/>
            <p:nvPr/>
          </p:nvSpPr>
          <p:spPr>
            <a:xfrm>
              <a:off x="-1" y="461059"/>
              <a:ext cx="7706748" cy="4531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77800" dir="5400000" rotWithShape="0">
                <a:srgbClr val="25233F"/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lnSpc>
                  <a:spcPct val="90000"/>
                </a:lnSpc>
                <a:defRPr sz="68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3400" b="1" dirty="0">
                  <a:solidFill>
                    <a:srgbClr val="FFFFFF"/>
                  </a:solidFill>
                  <a:latin typeface="Century Gothic Bold"/>
                </a:rPr>
                <a:t>Our ocean voyage</a:t>
              </a:r>
              <a:endParaRPr sz="3400" dirty="0">
                <a:solidFill>
                  <a:srgbClr val="FFFFFF"/>
                </a:solidFill>
              </a:endParaRPr>
            </a:p>
          </p:txBody>
        </p:sp>
        <p:sp>
          <p:nvSpPr>
            <p:cNvPr id="67" name="Shape 67" descr="Textfeld 22"/>
            <p:cNvSpPr/>
            <p:nvPr/>
          </p:nvSpPr>
          <p:spPr>
            <a:xfrm>
              <a:off x="-1" y="0"/>
              <a:ext cx="6217220" cy="698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>
                <a:defRPr sz="3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sz="1800" dirty="0"/>
                <a:t>Lesson 5</a:t>
              </a:r>
              <a:endParaRPr sz="1800" dirty="0"/>
            </a:p>
          </p:txBody>
        </p:sp>
      </p:grpSp>
      <p:sp>
        <p:nvSpPr>
          <p:cNvPr id="69" name="Shape 69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b="1" dirty="0">
              <a:latin typeface="Century Gothic Bold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492816" y="611673"/>
            <a:ext cx="1062470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 anchor="ctr">
            <a:spAutoFit/>
          </a:bodyPr>
          <a:lstStyle/>
          <a:p>
            <a:pPr>
              <a:defRPr sz="1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850" dirty="0"/>
              <a:t>Primary </a:t>
            </a:r>
            <a:r>
              <a:rPr sz="850" dirty="0"/>
              <a:t>I</a:t>
            </a:r>
            <a:r>
              <a:rPr lang="en-GB" sz="850" dirty="0"/>
              <a:t> </a:t>
            </a:r>
            <a:r>
              <a:rPr sz="850" dirty="0"/>
              <a:t>Ages </a:t>
            </a:r>
            <a:r>
              <a:rPr lang="en-GB" sz="850" dirty="0"/>
              <a:t>7-11</a:t>
            </a:r>
            <a:endParaRPr sz="850" dirty="0"/>
          </a:p>
        </p:txBody>
      </p:sp>
      <p:sp>
        <p:nvSpPr>
          <p:cNvPr id="30" name="Shape 37">
            <a:extLst>
              <a:ext uri="{FF2B5EF4-FFF2-40B4-BE49-F238E27FC236}">
                <a16:creationId xmlns:a16="http://schemas.microsoft.com/office/drawing/2014/main" id="{BB383ED3-3117-1945-939A-5913DF50C17A}"/>
              </a:ext>
            </a:extLst>
          </p:cNvPr>
          <p:cNvSpPr/>
          <p:nvPr/>
        </p:nvSpPr>
        <p:spPr>
          <a:xfrm>
            <a:off x="451345" y="876300"/>
            <a:ext cx="824339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b="1" dirty="0">
              <a:latin typeface="Century Gothic 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20B50F4-7AF0-9540-BA73-9668C28C7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969" y="383177"/>
            <a:ext cx="341902" cy="3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5463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8E93BF1F-41D6-2A4C-A18D-940F06F0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1" y="2224087"/>
            <a:ext cx="4427538" cy="4427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7026168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How many oceans are there?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11EFD-7783-E542-81BD-0DC139F0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graphicFrame>
        <p:nvGraphicFramePr>
          <p:cNvPr id="11" name="Group 236">
            <a:extLst>
              <a:ext uri="{FF2B5EF4-FFF2-40B4-BE49-F238E27FC236}">
                <a16:creationId xmlns:a16="http://schemas.microsoft.com/office/drawing/2014/main" id="{429EE4C8-2E00-5941-A57B-4C0F2D7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24141"/>
              </p:ext>
            </p:extLst>
          </p:nvPr>
        </p:nvGraphicFramePr>
        <p:xfrm>
          <a:off x="5021262" y="2839233"/>
          <a:ext cx="3673476" cy="3399401"/>
        </p:xfrm>
        <a:graphic>
          <a:graphicData uri="http://schemas.openxmlformats.org/drawingml/2006/table">
            <a:tbl>
              <a:tblPr/>
              <a:tblGrid>
                <a:gridCol w="367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01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Explain the problem with trying to count the number of oceans there are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52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53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02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4690EF3-D7D6-964D-B284-FE3B4D44D054}"/>
              </a:ext>
            </a:extLst>
          </p:cNvPr>
          <p:cNvSpPr/>
          <p:nvPr/>
        </p:nvSpPr>
        <p:spPr>
          <a:xfrm>
            <a:off x="5021263" y="2236937"/>
            <a:ext cx="1450029" cy="484269"/>
          </a:xfrm>
          <a:prstGeom prst="roundRect">
            <a:avLst/>
          </a:prstGeom>
          <a:solidFill>
            <a:srgbClr val="E04F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15930429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E71B3B2B-011C-1A44-A465-C71A1D55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0" y="2258422"/>
            <a:ext cx="4427539" cy="442753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7026168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How many oceans are there?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11EFD-7783-E542-81BD-0DC139F0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graphicFrame>
        <p:nvGraphicFramePr>
          <p:cNvPr id="11" name="Group 236">
            <a:extLst>
              <a:ext uri="{FF2B5EF4-FFF2-40B4-BE49-F238E27FC236}">
                <a16:creationId xmlns:a16="http://schemas.microsoft.com/office/drawing/2014/main" id="{429EE4C8-2E00-5941-A57B-4C0F2D7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52431"/>
              </p:ext>
            </p:extLst>
          </p:nvPr>
        </p:nvGraphicFramePr>
        <p:xfrm>
          <a:off x="5021262" y="2839233"/>
          <a:ext cx="3673475" cy="3354629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Explain the problem with trying to count the number of oceans there are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99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8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3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23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4690EF3-D7D6-964D-B284-FE3B4D44D054}"/>
              </a:ext>
            </a:extLst>
          </p:cNvPr>
          <p:cNvSpPr/>
          <p:nvPr/>
        </p:nvSpPr>
        <p:spPr>
          <a:xfrm>
            <a:off x="5021263" y="2236937"/>
            <a:ext cx="1450029" cy="484269"/>
          </a:xfrm>
          <a:prstGeom prst="roundRect">
            <a:avLst/>
          </a:prstGeom>
          <a:solidFill>
            <a:srgbClr val="E04F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8136761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F9C5FE4C-32CD-2044-937C-866327EB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60" y="2276821"/>
            <a:ext cx="4409139" cy="440913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7026168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How many oceans are there?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11EFD-7783-E542-81BD-0DC139F0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graphicFrame>
        <p:nvGraphicFramePr>
          <p:cNvPr id="11" name="Group 236">
            <a:extLst>
              <a:ext uri="{FF2B5EF4-FFF2-40B4-BE49-F238E27FC236}">
                <a16:creationId xmlns:a16="http://schemas.microsoft.com/office/drawing/2014/main" id="{429EE4C8-2E00-5941-A57B-4C0F2D7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77707"/>
              </p:ext>
            </p:extLst>
          </p:nvPr>
        </p:nvGraphicFramePr>
        <p:xfrm>
          <a:off x="5021262" y="2839233"/>
          <a:ext cx="3673475" cy="3359897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0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Explain the problem with trying to count the number of oceans there are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9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49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2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33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4690EF3-D7D6-964D-B284-FE3B4D44D054}"/>
              </a:ext>
            </a:extLst>
          </p:cNvPr>
          <p:cNvSpPr/>
          <p:nvPr/>
        </p:nvSpPr>
        <p:spPr>
          <a:xfrm>
            <a:off x="5021263" y="2236937"/>
            <a:ext cx="1450029" cy="484269"/>
          </a:xfrm>
          <a:prstGeom prst="roundRect">
            <a:avLst/>
          </a:prstGeom>
          <a:solidFill>
            <a:srgbClr val="E04F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10223261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88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08215"/>
              </p:ext>
            </p:extLst>
          </p:nvPr>
        </p:nvGraphicFramePr>
        <p:xfrm>
          <a:off x="2341906" y="2211617"/>
          <a:ext cx="6098778" cy="6614162"/>
        </p:xfrm>
        <a:graphic>
          <a:graphicData uri="http://schemas.openxmlformats.org/drawingml/2006/table">
            <a:tbl>
              <a:tblPr/>
              <a:tblGrid>
                <a:gridCol w="609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8962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Say how many oceans there are, name and locate them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Explain the problem with trying to count the number of oceans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520461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Learning check point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2E43F7-016C-A743-A901-AD7616EA63E5}"/>
              </a:ext>
            </a:extLst>
          </p:cNvPr>
          <p:cNvSpPr/>
          <p:nvPr/>
        </p:nvSpPr>
        <p:spPr>
          <a:xfrm>
            <a:off x="449263" y="2222500"/>
            <a:ext cx="1450028" cy="48426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524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Foundation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D77E3F-B004-B849-96C3-617E6853665C}"/>
              </a:ext>
            </a:extLst>
          </p:cNvPr>
          <p:cNvSpPr/>
          <p:nvPr/>
        </p:nvSpPr>
        <p:spPr>
          <a:xfrm>
            <a:off x="449263" y="3067167"/>
            <a:ext cx="1450029" cy="484269"/>
          </a:xfrm>
          <a:prstGeom prst="roundRect">
            <a:avLst/>
          </a:prstGeom>
          <a:solidFill>
            <a:srgbClr val="E04F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Advanced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23627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16B94DE-EF41-3247-9E52-21EF5AB14CC1}"/>
              </a:ext>
            </a:extLst>
          </p:cNvPr>
          <p:cNvSpPr txBox="1"/>
          <p:nvPr/>
        </p:nvSpPr>
        <p:spPr>
          <a:xfrm>
            <a:off x="449262" y="2238523"/>
            <a:ext cx="8245475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Name the oceans A, B and C.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20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 Bold"/>
              <a:sym typeface="Calibri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20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 Bold"/>
              <a:sym typeface="Calibri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20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 Bold"/>
              <a:sym typeface="Calibri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  <a:p>
            <a:pPr marR="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  <a:p>
            <a:pPr marR="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Some people think that the Arctic Ocean shouldn’t be  a separate ocean. Explain why.</a:t>
            </a:r>
            <a:endParaRPr kumimoji="0" lang="en-US" sz="2000" b="1" u="none" strike="noStrike" cap="none" spc="0" normalizeH="0" baseline="0" dirty="0">
              <a:ln>
                <a:noFill/>
              </a:ln>
              <a:solidFill>
                <a:srgbClr val="38D5D6"/>
              </a:solidFill>
              <a:effectLst/>
              <a:uFillTx/>
              <a:latin typeface="Century Gothic Bold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520461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Learning check point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EEB27A7-EC53-1546-9B6D-35F3DD185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526" y="2664572"/>
            <a:ext cx="3943240" cy="24990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100885B-C545-D540-8205-49704546BA74}"/>
              </a:ext>
            </a:extLst>
          </p:cNvPr>
          <p:cNvSpPr txBox="1"/>
          <p:nvPr/>
        </p:nvSpPr>
        <p:spPr>
          <a:xfrm>
            <a:off x="2984928" y="3744739"/>
            <a:ext cx="336438" cy="490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653">
              <a:defRPr/>
            </a:pPr>
            <a:r>
              <a:rPr sz="3188" b="1" spc="-50" dirty="0">
                <a:solidFill>
                  <a:schemeClr val="tx1"/>
                </a:solidFill>
                <a:latin typeface="Century Gothic Bold"/>
                <a:cs typeface="Arial"/>
              </a:rPr>
              <a:t>A</a:t>
            </a:r>
            <a:endParaRPr sz="3188" b="1" dirty="0">
              <a:solidFill>
                <a:schemeClr val="tx1"/>
              </a:solidFill>
              <a:latin typeface="Century Gothic Bold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7101F2A8-816D-CA49-96C7-3457E809EDB7}"/>
              </a:ext>
            </a:extLst>
          </p:cNvPr>
          <p:cNvSpPr txBox="1"/>
          <p:nvPr/>
        </p:nvSpPr>
        <p:spPr>
          <a:xfrm>
            <a:off x="4188279" y="3744740"/>
            <a:ext cx="316151" cy="490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653">
              <a:defRPr/>
            </a:pPr>
            <a:r>
              <a:rPr sz="3188" b="1" spc="-184" dirty="0">
                <a:solidFill>
                  <a:schemeClr val="tx1"/>
                </a:solidFill>
                <a:latin typeface="Century Gothic Bold"/>
                <a:cs typeface="Arial"/>
              </a:rPr>
              <a:t>B</a:t>
            </a:r>
            <a:endParaRPr sz="3188" b="1" dirty="0">
              <a:solidFill>
                <a:schemeClr val="tx1"/>
              </a:solidFill>
              <a:latin typeface="Century Gothic Bold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6247B6C6-9624-674C-B747-3853CD5906E0}"/>
              </a:ext>
            </a:extLst>
          </p:cNvPr>
          <p:cNvSpPr txBox="1"/>
          <p:nvPr/>
        </p:nvSpPr>
        <p:spPr>
          <a:xfrm>
            <a:off x="5175900" y="3744739"/>
            <a:ext cx="307698" cy="490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653">
              <a:defRPr/>
            </a:pPr>
            <a:r>
              <a:rPr sz="3188" b="1" spc="-253" dirty="0">
                <a:solidFill>
                  <a:schemeClr val="tx1"/>
                </a:solidFill>
                <a:latin typeface="Century Gothic Bold"/>
                <a:cs typeface="Arial"/>
              </a:rPr>
              <a:t>C</a:t>
            </a:r>
            <a:endParaRPr sz="3188" b="1" dirty="0">
              <a:solidFill>
                <a:schemeClr val="tx1"/>
              </a:solidFill>
              <a:latin typeface="Century Gothic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9598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16B94DE-EF41-3247-9E52-21EF5AB14CC1}"/>
              </a:ext>
            </a:extLst>
          </p:cNvPr>
          <p:cNvSpPr txBox="1"/>
          <p:nvPr/>
        </p:nvSpPr>
        <p:spPr>
          <a:xfrm>
            <a:off x="449262" y="2238523"/>
            <a:ext cx="8245475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Name the oceans A, B and C.</a:t>
            </a:r>
            <a:b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38D5D6"/>
                </a:solidFill>
                <a:effectLst/>
                <a:uFillTx/>
                <a:latin typeface="Century Gothic Bold"/>
                <a:sym typeface="Calibri"/>
              </a:rPr>
              <a:t>A – The Pacific Ocean</a:t>
            </a:r>
            <a:b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38D5D6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38D5D6"/>
                </a:solidFill>
                <a:effectLst/>
                <a:uFillTx/>
                <a:latin typeface="Century Gothic Bold"/>
                <a:sym typeface="Calibri"/>
              </a:rPr>
              <a:t>B – The Atlantic Ocean</a:t>
            </a:r>
            <a:b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38D5D6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38D5D6"/>
                </a:solidFill>
                <a:effectLst/>
                <a:uFillTx/>
                <a:latin typeface="Century Gothic Bold"/>
                <a:sym typeface="Calibri"/>
              </a:rPr>
              <a:t>C – The Indian Ocean</a:t>
            </a:r>
            <a:endParaRPr lang="en-US" sz="2000" b="1" dirty="0">
              <a:solidFill>
                <a:srgbClr val="38D5D6"/>
              </a:solidFill>
              <a:latin typeface="Century Gothic Bold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Some people think that the Arctic Ocean shouldn’t be  a separate ocean. Explain why.</a:t>
            </a:r>
            <a:br>
              <a:rPr lang="en-US" sz="2000" b="1" dirty="0">
                <a:solidFill>
                  <a:srgbClr val="38D5D6"/>
                </a:solidFill>
                <a:latin typeface="Century Gothic Bold"/>
              </a:rPr>
            </a:br>
            <a:r>
              <a:rPr lang="en-US" sz="2000" b="1" dirty="0">
                <a:solidFill>
                  <a:srgbClr val="38D5D6"/>
                </a:solidFill>
                <a:latin typeface="Century Gothic Bold"/>
              </a:rPr>
              <a:t>The Arctic Ocean is connected to the Atlantic Ocean and they share a large current.</a:t>
            </a:r>
            <a:endParaRPr kumimoji="0" lang="en-US" sz="20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 Bold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8191580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Learning check point 1: </a:t>
            </a:r>
            <a:r>
              <a:rPr lang="en-GB" sz="3400" dirty="0">
                <a:solidFill>
                  <a:srgbClr val="38D5D6"/>
                </a:solidFill>
              </a:rPr>
              <a:t>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510584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88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73392"/>
              </p:ext>
            </p:extLst>
          </p:nvPr>
        </p:nvGraphicFramePr>
        <p:xfrm>
          <a:off x="2341906" y="2211617"/>
          <a:ext cx="6098778" cy="6614162"/>
        </p:xfrm>
        <a:graphic>
          <a:graphicData uri="http://schemas.openxmlformats.org/drawingml/2006/table">
            <a:tbl>
              <a:tblPr/>
              <a:tblGrid>
                <a:gridCol w="609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8962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Name and locate famous marine landmarks</a:t>
                      </a:r>
                      <a:br>
                        <a:rPr lang="en-GB" sz="1800" b="1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</a:b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Describe the features of famous marine landmarks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Locate famous marine landmarks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520461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Learning check point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5BC257E-717D-274E-998D-31A8B3EFE44A}"/>
              </a:ext>
            </a:extLst>
          </p:cNvPr>
          <p:cNvSpPr/>
          <p:nvPr/>
        </p:nvSpPr>
        <p:spPr>
          <a:xfrm>
            <a:off x="449263" y="2222500"/>
            <a:ext cx="1441450" cy="484269"/>
          </a:xfrm>
          <a:prstGeom prst="roundRect">
            <a:avLst/>
          </a:prstGeom>
          <a:solidFill>
            <a:srgbClr val="FAC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Developing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A13F40-B177-E94B-86E3-0804ACB7E85D}"/>
              </a:ext>
            </a:extLst>
          </p:cNvPr>
          <p:cNvSpPr/>
          <p:nvPr/>
        </p:nvSpPr>
        <p:spPr>
          <a:xfrm>
            <a:off x="449263" y="2801401"/>
            <a:ext cx="1450028" cy="484269"/>
          </a:xfrm>
          <a:prstGeom prst="roundRect">
            <a:avLst/>
          </a:prstGeom>
          <a:solidFill>
            <a:srgbClr val="80C7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Competent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2AF410-E661-A845-9C36-1B4655011394}"/>
              </a:ext>
            </a:extLst>
          </p:cNvPr>
          <p:cNvSpPr/>
          <p:nvPr/>
        </p:nvSpPr>
        <p:spPr>
          <a:xfrm>
            <a:off x="449263" y="3479979"/>
            <a:ext cx="1450029" cy="484269"/>
          </a:xfrm>
          <a:prstGeom prst="roundRect">
            <a:avLst/>
          </a:prstGeom>
          <a:solidFill>
            <a:srgbClr val="6B39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Century Gothic Bold"/>
              </a:rPr>
              <a:t>Expert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92635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16B94DE-EF41-3247-9E52-21EF5AB14CC1}"/>
              </a:ext>
            </a:extLst>
          </p:cNvPr>
          <p:cNvSpPr txBox="1"/>
          <p:nvPr/>
        </p:nvSpPr>
        <p:spPr>
          <a:xfrm>
            <a:off x="2855405" y="3091330"/>
            <a:ext cx="5332973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Where is the Great Barrier Reef?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Where is Hawaii?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What is the “Mid-Atlantic ridge”?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What is special about the Red Sea? 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What feature is marked on the map?</a:t>
            </a:r>
            <a:endParaRPr kumimoji="0" lang="en-US" sz="20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 Bold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8191580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Learning check point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DCBA42E-017C-0044-9404-4E855F7E8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2222500"/>
            <a:ext cx="2153836" cy="4429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709D0D-B9F1-C847-9124-3EE97CB019D7}"/>
              </a:ext>
            </a:extLst>
          </p:cNvPr>
          <p:cNvSpPr/>
          <p:nvPr/>
        </p:nvSpPr>
        <p:spPr>
          <a:xfrm>
            <a:off x="1945341" y="4007224"/>
            <a:ext cx="197223" cy="197223"/>
          </a:xfrm>
          <a:prstGeom prst="ellipse">
            <a:avLst/>
          </a:prstGeom>
          <a:solidFill>
            <a:srgbClr val="38D5D6"/>
          </a:solidFill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46464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0976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16B94DE-EF41-3247-9E52-21EF5AB14CC1}"/>
              </a:ext>
            </a:extLst>
          </p:cNvPr>
          <p:cNvSpPr txBox="1"/>
          <p:nvPr/>
        </p:nvSpPr>
        <p:spPr>
          <a:xfrm>
            <a:off x="449263" y="2222500"/>
            <a:ext cx="6345984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Where is the Great Barrier Reef?</a:t>
            </a:r>
            <a:b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38D5D6"/>
                </a:solidFill>
                <a:effectLst/>
                <a:uFillTx/>
                <a:latin typeface="Century Gothic Bold"/>
                <a:sym typeface="Calibri"/>
              </a:rPr>
              <a:t>Near Australia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Where is Hawaii?</a:t>
            </a:r>
            <a:br>
              <a:rPr lang="en-US" sz="2000" b="1" dirty="0">
                <a:solidFill>
                  <a:schemeClr val="tx1"/>
                </a:solidFill>
                <a:latin typeface="Century Gothic Bold"/>
              </a:rPr>
            </a:br>
            <a:r>
              <a:rPr lang="en-US" sz="2000" b="1" dirty="0">
                <a:solidFill>
                  <a:srgbClr val="38D5D6"/>
                </a:solidFill>
                <a:latin typeface="Century Gothic Bold"/>
              </a:rPr>
              <a:t>In the middle of the Pacific Ocean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What is the “Mid-Atlantic ridge”?</a:t>
            </a:r>
            <a:b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lang="en-US" sz="2000" b="1" dirty="0">
                <a:solidFill>
                  <a:srgbClr val="38D5D6"/>
                </a:solidFill>
                <a:latin typeface="Century Gothic Bold"/>
              </a:rPr>
              <a:t>A mountain range under the Atlantic Ocean</a:t>
            </a:r>
            <a:endParaRPr kumimoji="0" lang="en-US" sz="2000" b="1" u="none" strike="noStrike" cap="none" spc="0" normalizeH="0" baseline="0" dirty="0">
              <a:ln>
                <a:noFill/>
              </a:ln>
              <a:solidFill>
                <a:srgbClr val="38D5D6"/>
              </a:solidFill>
              <a:effectLst/>
              <a:uFillTx/>
              <a:latin typeface="Century Gothic Bold"/>
              <a:sym typeface="Calibri"/>
            </a:endParaRPr>
          </a:p>
          <a:p>
            <a:pPr marL="457200" indent="-457200" defTabSz="4572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What is special about the Red Sea? </a:t>
            </a:r>
            <a:br>
              <a:rPr lang="en-US" sz="2000" b="1" dirty="0">
                <a:solidFill>
                  <a:schemeClr val="tx1"/>
                </a:solidFill>
                <a:latin typeface="Century Gothic Bold"/>
              </a:rPr>
            </a:br>
            <a:r>
              <a:rPr lang="en-US" sz="2000" b="1" dirty="0">
                <a:solidFill>
                  <a:srgbClr val="38D5D6"/>
                </a:solidFill>
                <a:latin typeface="Century Gothic Bold"/>
              </a:rPr>
              <a:t>It’s the saltiest sea on Earth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8191580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Learning check point 2: </a:t>
            </a:r>
            <a:r>
              <a:rPr lang="en-GB" sz="3400" dirty="0">
                <a:solidFill>
                  <a:srgbClr val="38D5D6"/>
                </a:solidFill>
              </a:rPr>
              <a:t>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56144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16B94DE-EF41-3247-9E52-21EF5AB14CC1}"/>
              </a:ext>
            </a:extLst>
          </p:cNvPr>
          <p:cNvSpPr txBox="1"/>
          <p:nvPr/>
        </p:nvSpPr>
        <p:spPr>
          <a:xfrm>
            <a:off x="449263" y="2222500"/>
            <a:ext cx="634598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What feature is shown on the map?</a:t>
            </a:r>
            <a:b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38D5D6"/>
                </a:solidFill>
                <a:effectLst/>
                <a:uFillTx/>
                <a:latin typeface="Century Gothic Bold"/>
                <a:sym typeface="Calibri"/>
              </a:rPr>
              <a:t>The Red Sea</a:t>
            </a:r>
            <a:endParaRPr lang="en-US" sz="2000" b="1" dirty="0">
              <a:solidFill>
                <a:srgbClr val="38D5D6"/>
              </a:solidFill>
              <a:latin typeface="Century Gothic Bold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8191580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Learning check point 2: </a:t>
            </a:r>
            <a:r>
              <a:rPr lang="en-GB" sz="3400" dirty="0">
                <a:solidFill>
                  <a:srgbClr val="38D5D6"/>
                </a:solidFill>
              </a:rPr>
              <a:t>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92166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776104"/>
              </p:ext>
            </p:extLst>
          </p:nvPr>
        </p:nvGraphicFramePr>
        <p:xfrm>
          <a:off x="342938" y="2116175"/>
          <a:ext cx="8351800" cy="1749460"/>
        </p:xfrm>
        <a:graphic>
          <a:graphicData uri="http://schemas.openxmlformats.org/drawingml/2006/table">
            <a:tbl>
              <a:tblPr/>
              <a:tblGrid>
                <a:gridCol w="1369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Sketch Block Bold"/>
                        </a:rPr>
                        <a:t>Key Q.</a:t>
                      </a:r>
                    </a:p>
                  </a:txBody>
                  <a:tcPr marL="91449" marR="91449" marT="45692" marB="4569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What are the seven w_ _ _ _ _s of the s_ _?</a:t>
                      </a:r>
                    </a:p>
                  </a:txBody>
                  <a:tcPr marT="45674" marB="4567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36" y="1286799"/>
            <a:ext cx="6315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25243D"/>
                </a:solidFill>
                <a:latin typeface="Century Gothic Bold"/>
                <a:cs typeface="Akzidenz Grotesk BE Cn"/>
              </a:rPr>
              <a:t>Mission 5: Our ocean voyage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F339C-68AB-3440-9609-1E914A6EF4E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35909-555A-904C-B636-31692388E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318029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>
            <a:extLst>
              <a:ext uri="{FF2B5EF4-FFF2-40B4-BE49-F238E27FC236}">
                <a16:creationId xmlns:a16="http://schemas.microsoft.com/office/drawing/2014/main" id="{20E95C22-CFB0-6348-8D6C-5441BE34A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4000" cy="107827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E9BD1F41-2612-9D4C-9171-225BD7650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73641"/>
            <a:ext cx="9144000" cy="585390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5" name="Shape 20">
            <a:extLst>
              <a:ext uri="{FF2B5EF4-FFF2-40B4-BE49-F238E27FC236}">
                <a16:creationId xmlns:a16="http://schemas.microsoft.com/office/drawing/2014/main" id="{7A5D105F-137D-E74C-B001-13C7415C4D34}"/>
              </a:ext>
            </a:extLst>
          </p:cNvPr>
          <p:cNvSpPr/>
          <p:nvPr/>
        </p:nvSpPr>
        <p:spPr>
          <a:xfrm>
            <a:off x="449263" y="876300"/>
            <a:ext cx="8245475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FFC39-A6B7-D54A-9F5D-F2B9868E2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65" y="381233"/>
            <a:ext cx="347157" cy="347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661A1-EDC7-2B47-90D0-DCF4982FA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9" y="380010"/>
            <a:ext cx="984370" cy="339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4B15D4-52FA-3E45-A914-E4F29DC8AD79}"/>
              </a:ext>
            </a:extLst>
          </p:cNvPr>
          <p:cNvSpPr txBox="1"/>
          <p:nvPr/>
        </p:nvSpPr>
        <p:spPr>
          <a:xfrm>
            <a:off x="8440684" y="6482348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A97E6-6B09-3345-B2E1-4E3C3337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81D554-544B-3D40-AA47-6CDCD1E9BEBB}"/>
              </a:ext>
            </a:extLst>
          </p:cNvPr>
          <p:cNvSpPr/>
          <p:nvPr/>
        </p:nvSpPr>
        <p:spPr>
          <a:xfrm>
            <a:off x="647141" y="2051920"/>
            <a:ext cx="2178424" cy="2178424"/>
          </a:xfrm>
          <a:prstGeom prst="ellipse">
            <a:avLst/>
          </a:prstGeom>
          <a:solidFill>
            <a:srgbClr val="38D5D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46464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7029A-AE8C-3846-8552-8E1A4EE0AAD0}"/>
              </a:ext>
            </a:extLst>
          </p:cNvPr>
          <p:cNvSpPr txBox="1"/>
          <p:nvPr/>
        </p:nvSpPr>
        <p:spPr>
          <a:xfrm>
            <a:off x="923284" y="2706421"/>
            <a:ext cx="489370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Our Ocean </a:t>
            </a:r>
            <a:b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Voyage</a:t>
            </a:r>
          </a:p>
        </p:txBody>
      </p:sp>
    </p:spTree>
    <p:extLst>
      <p:ext uri="{BB962C8B-B14F-4D97-AF65-F5344CB8AC3E}">
        <p14:creationId xmlns:p14="http://schemas.microsoft.com/office/powerpoint/2010/main" val="1848448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16B94DE-EF41-3247-9E52-21EF5AB14CC1}"/>
              </a:ext>
            </a:extLst>
          </p:cNvPr>
          <p:cNvSpPr txBox="1"/>
          <p:nvPr/>
        </p:nvSpPr>
        <p:spPr>
          <a:xfrm>
            <a:off x="449262" y="2238523"/>
            <a:ext cx="8245475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Shade the sea in on your map.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Write the name of the five main oceans in the correct place.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Write the names of the famous landmarks in the correct places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Write a small description under four of the landmarks.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Cut your map out, and stick it to the middle of the sugar paper.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2000" b="1" dirty="0">
              <a:solidFill>
                <a:schemeClr val="tx1"/>
              </a:solidFill>
              <a:latin typeface="Century Gothic Bold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520461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Building your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482122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8280200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Final learning check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21</a:t>
            </a:r>
          </a:p>
        </p:txBody>
      </p:sp>
      <p:graphicFrame>
        <p:nvGraphicFramePr>
          <p:cNvPr id="8" name="Group 236">
            <a:extLst>
              <a:ext uri="{FF2B5EF4-FFF2-40B4-BE49-F238E27FC236}">
                <a16:creationId xmlns:a16="http://schemas.microsoft.com/office/drawing/2014/main" id="{2C136878-AD9C-8F4C-B0D1-7ED1019B8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09152"/>
              </p:ext>
            </p:extLst>
          </p:nvPr>
        </p:nvGraphicFramePr>
        <p:xfrm>
          <a:off x="449263" y="2912744"/>
          <a:ext cx="8245475" cy="2775239"/>
        </p:xfrm>
        <a:graphic>
          <a:graphicData uri="http://schemas.openxmlformats.org/drawingml/2006/table">
            <a:tbl>
              <a:tblPr/>
              <a:tblGrid>
                <a:gridCol w="824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46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25243D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One question you still have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25243D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Two things that connect this to your previous learning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25243D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Three new things you learned</a:t>
                      </a: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8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20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6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20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7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20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20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95ECA3-83DF-5847-8F9A-A6DDF425C1DD}"/>
              </a:ext>
            </a:extLst>
          </p:cNvPr>
          <p:cNvSpPr txBox="1"/>
          <p:nvPr/>
        </p:nvSpPr>
        <p:spPr>
          <a:xfrm>
            <a:off x="449263" y="2266661"/>
            <a:ext cx="69167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25243D"/>
                </a:solidFill>
                <a:latin typeface="Century Gothic Bold"/>
              </a:rPr>
              <a:t>From today’s voyage, tell Alex: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rgbClr val="25243D"/>
              </a:solidFill>
              <a:effectLst/>
              <a:uFillTx/>
              <a:latin typeface="Century Gothic Bold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98D33-7BF1-4A4E-A162-5DF0AF30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90362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9330" y="1228163"/>
            <a:ext cx="8229600" cy="1242219"/>
          </a:xfrm>
        </p:spPr>
        <p:txBody>
          <a:bodyPr/>
          <a:lstStyle/>
          <a:p>
            <a:r>
              <a:rPr lang="en-GB" sz="3400" dirty="0">
                <a:solidFill>
                  <a:schemeClr val="bg1"/>
                </a:solidFill>
              </a:rPr>
              <a:t>Final thoughts from Professor Alex Rogers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40671" y="580020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6BD1D5"/>
                </a:solidFill>
                <a:latin typeface="Century Gothic Bold"/>
              </a:rPr>
              <a:t>At sea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A0B74-A2DB-6744-87FB-7AAC5E9F8D74}"/>
              </a:ext>
            </a:extLst>
          </p:cNvPr>
          <p:cNvSpPr txBox="1"/>
          <p:nvPr/>
        </p:nvSpPr>
        <p:spPr>
          <a:xfrm>
            <a:off x="4572000" y="2673429"/>
            <a:ext cx="4122738" cy="3493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 Bold"/>
              </a:rPr>
              <a:t>Being involved in ocean science is so exciting because there is so much still to know. With some deep ocean habitats, we have only explored a tiny fraction, sometimes as little as 0.0001 per cent. </a:t>
            </a:r>
          </a:p>
          <a:p>
            <a:endParaRPr lang="en-US" sz="1600" b="1" dirty="0">
              <a:solidFill>
                <a:schemeClr val="bg1"/>
              </a:solidFill>
              <a:latin typeface="Century Gothic Bold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entury Gothic Bold"/>
              </a:rPr>
              <a:t>I get to scuba dive, use underwater robots and work with some amazing people, and I would recommend a career in ocean science to anyone.</a:t>
            </a:r>
          </a:p>
          <a:p>
            <a:endParaRPr lang="en-US" sz="1600" b="1" dirty="0">
              <a:solidFill>
                <a:schemeClr val="bg1"/>
              </a:solidFill>
              <a:latin typeface="Century Gothic Bold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entury Gothic Bold"/>
              </a:rPr>
              <a:t>And for everyone, just get to the sea, dip your toe in, you never know what you might find!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09B1DD-09F0-8B4C-8077-CE936DC5C710}"/>
              </a:ext>
            </a:extLst>
          </p:cNvPr>
          <p:cNvSpPr/>
          <p:nvPr/>
        </p:nvSpPr>
        <p:spPr>
          <a:xfrm>
            <a:off x="964411" y="2679700"/>
            <a:ext cx="3042508" cy="30419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E34AE-800B-004E-B987-DCC8E09065FD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FFFFFF"/>
                </a:solidFill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25EE5-650F-B74A-AB23-2C89066F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2379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8280200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Photo credits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5ECA3-83DF-5847-8F9A-A6DDF425C1DD}"/>
              </a:ext>
            </a:extLst>
          </p:cNvPr>
          <p:cNvSpPr txBox="1"/>
          <p:nvPr/>
        </p:nvSpPr>
        <p:spPr>
          <a:xfrm>
            <a:off x="449262" y="2222500"/>
            <a:ext cx="2446338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25243D"/>
                </a:solidFill>
                <a:effectLst/>
                <a:uFillTx/>
                <a:latin typeface="Century Gothic Bold"/>
                <a:sym typeface="Calibri"/>
              </a:rPr>
              <a:t>Slide 3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25243D"/>
                </a:solidFill>
                <a:effectLst/>
                <a:uFillTx/>
                <a:latin typeface="Century Gothic Bold"/>
                <a:sym typeface="Calibri"/>
              </a:rPr>
              <a:t>Slide 7, 16 &amp; 19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25243D"/>
                </a:solidFill>
                <a:latin typeface="Century Gothic Bold"/>
              </a:rPr>
              <a:t>Slide 8, 9, 10 &amp; 11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rgbClr val="25243D"/>
                </a:solidFill>
                <a:effectLst/>
                <a:uFillTx/>
                <a:latin typeface="Century Gothic Bold"/>
                <a:sym typeface="Calibri"/>
              </a:rPr>
              <a:t>Slide 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84109-9EFC-DF4E-94F3-198AA45C2F3E}"/>
              </a:ext>
            </a:extLst>
          </p:cNvPr>
          <p:cNvSpPr txBox="1"/>
          <p:nvPr/>
        </p:nvSpPr>
        <p:spPr>
          <a:xfrm>
            <a:off x="2746839" y="2226154"/>
            <a:ext cx="5393397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25243D"/>
                </a:solidFill>
                <a:latin typeface="Century Gothic Bold"/>
              </a:rPr>
              <a:t>Courtesy of Professor Alex Rogers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25243D"/>
                </a:solidFill>
                <a:latin typeface="Century Gothic Bold"/>
              </a:rPr>
              <a:t>Cartotalk, Kim Wright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25243D"/>
                </a:solidFill>
                <a:latin typeface="Century Gothic Bold"/>
              </a:rPr>
              <a:t>Wikipedia, Quizmodo</a:t>
            </a:r>
          </a:p>
          <a:p>
            <a:pPr defTabSz="457200">
              <a:lnSpc>
                <a:spcPct val="150000"/>
              </a:lnSpc>
            </a:pPr>
            <a:r>
              <a:rPr lang="en-US" sz="2000" dirty="0">
                <a:solidFill>
                  <a:srgbClr val="25243D"/>
                </a:solidFill>
                <a:latin typeface="Century Gothic Bold"/>
              </a:rPr>
              <a:t>Courtesy of Professor Alex Rogers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25243D"/>
              </a:solidFill>
              <a:latin typeface="Century Gothic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B45B4C-C086-E44E-8200-5F109DD3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86398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88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92505"/>
              </p:ext>
            </p:extLst>
          </p:nvPr>
        </p:nvGraphicFramePr>
        <p:xfrm>
          <a:off x="2341906" y="2211617"/>
          <a:ext cx="6098778" cy="7711442"/>
        </p:xfrm>
        <a:graphic>
          <a:graphicData uri="http://schemas.openxmlformats.org/drawingml/2006/table">
            <a:tbl>
              <a:tblPr/>
              <a:tblGrid>
                <a:gridCol w="609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8962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Say how many oceans there are, name and locate them</a:t>
                      </a: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Name and locate famous marine landmarks</a:t>
                      </a:r>
                      <a:br>
                        <a:rPr lang="en-GB" sz="1800" b="1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</a:b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Describe the features of famous marine landmarks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Locate famous marine landmarks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Explain the problem with trying to count the number of oceans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520461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2E43F7-016C-A743-A901-AD7616EA63E5}"/>
              </a:ext>
            </a:extLst>
          </p:cNvPr>
          <p:cNvSpPr/>
          <p:nvPr/>
        </p:nvSpPr>
        <p:spPr>
          <a:xfrm>
            <a:off x="449263" y="2222500"/>
            <a:ext cx="1450028" cy="48426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524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Foundation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5BC257E-717D-274E-998D-31A8B3EFE44A}"/>
              </a:ext>
            </a:extLst>
          </p:cNvPr>
          <p:cNvSpPr/>
          <p:nvPr/>
        </p:nvSpPr>
        <p:spPr>
          <a:xfrm>
            <a:off x="449263" y="3053477"/>
            <a:ext cx="1441450" cy="484269"/>
          </a:xfrm>
          <a:prstGeom prst="roundRect">
            <a:avLst/>
          </a:prstGeom>
          <a:solidFill>
            <a:srgbClr val="FAC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Developing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A13F40-B177-E94B-86E3-0804ACB7E85D}"/>
              </a:ext>
            </a:extLst>
          </p:cNvPr>
          <p:cNvSpPr/>
          <p:nvPr/>
        </p:nvSpPr>
        <p:spPr>
          <a:xfrm>
            <a:off x="449263" y="3632378"/>
            <a:ext cx="1450028" cy="484269"/>
          </a:xfrm>
          <a:prstGeom prst="roundRect">
            <a:avLst/>
          </a:prstGeom>
          <a:solidFill>
            <a:srgbClr val="80C7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Competent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2AF410-E661-A845-9C36-1B4655011394}"/>
              </a:ext>
            </a:extLst>
          </p:cNvPr>
          <p:cNvSpPr/>
          <p:nvPr/>
        </p:nvSpPr>
        <p:spPr>
          <a:xfrm>
            <a:off x="449263" y="4463355"/>
            <a:ext cx="1450029" cy="484269"/>
          </a:xfrm>
          <a:prstGeom prst="roundRect">
            <a:avLst/>
          </a:prstGeom>
          <a:solidFill>
            <a:srgbClr val="6B39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Century Gothic Bold"/>
              </a:rPr>
              <a:t>Expert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D77E3F-B004-B849-96C3-617E6853665C}"/>
              </a:ext>
            </a:extLst>
          </p:cNvPr>
          <p:cNvSpPr/>
          <p:nvPr/>
        </p:nvSpPr>
        <p:spPr>
          <a:xfrm>
            <a:off x="449263" y="5015996"/>
            <a:ext cx="1450029" cy="484269"/>
          </a:xfrm>
          <a:prstGeom prst="roundRect">
            <a:avLst/>
          </a:prstGeom>
          <a:solidFill>
            <a:srgbClr val="E04F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Advanced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11842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9330" y="999563"/>
            <a:ext cx="8229600" cy="1242219"/>
          </a:xfrm>
        </p:spPr>
        <p:txBody>
          <a:bodyPr/>
          <a:lstStyle/>
          <a:p>
            <a:r>
              <a:rPr lang="en-GB" sz="3400" dirty="0">
                <a:solidFill>
                  <a:schemeClr val="bg1"/>
                </a:solidFill>
              </a:rPr>
              <a:t>Brief from Professor Alex Rogers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30490" y="5365561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6BD1D5"/>
                </a:solidFill>
                <a:latin typeface="Century Gothic Bold"/>
              </a:rPr>
              <a:t>Alex Rogers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A0B74-A2DB-6744-87FB-7AAC5E9F8D74}"/>
              </a:ext>
            </a:extLst>
          </p:cNvPr>
          <p:cNvSpPr txBox="1"/>
          <p:nvPr/>
        </p:nvSpPr>
        <p:spPr>
          <a:xfrm>
            <a:off x="4572000" y="2241629"/>
            <a:ext cx="4122738" cy="3493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 Bold"/>
              </a:rPr>
              <a:t>Hi, I’m Professor Alex Rogers. I am a marine scientist with a special fascination in the deep sea. I am based at the University of Oxford, but love spending as much time at sea as possible.</a:t>
            </a:r>
          </a:p>
          <a:p>
            <a:endParaRPr lang="en-US" sz="1600" b="1" dirty="0">
              <a:solidFill>
                <a:schemeClr val="bg1"/>
              </a:solidFill>
              <a:latin typeface="Century Gothic Bold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entury Gothic Bold"/>
              </a:rPr>
              <a:t>I feel so lucky to be able to spend my life trying to understand the huge diversity of our ocean. </a:t>
            </a:r>
          </a:p>
          <a:p>
            <a:endParaRPr lang="en-US" sz="1600" b="1" dirty="0">
              <a:solidFill>
                <a:schemeClr val="bg1"/>
              </a:solidFill>
              <a:latin typeface="Century Gothic Bold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entury Gothic Bold"/>
              </a:rPr>
              <a:t>Your mission today is to find out about our planet’s oceans and some of the amazing features it contains.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09B1DD-09F0-8B4C-8077-CE936DC5C710}"/>
              </a:ext>
            </a:extLst>
          </p:cNvPr>
          <p:cNvSpPr/>
          <p:nvPr/>
        </p:nvSpPr>
        <p:spPr>
          <a:xfrm>
            <a:off x="964411" y="2222500"/>
            <a:ext cx="3042508" cy="30419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E34AE-800B-004E-B987-DCC8E09065FD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FFFFFF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1300C-11C8-A240-BA8E-EF56C536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879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520461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3E9886-2A2F-2C4B-A71E-379E2EE6609A}"/>
              </a:ext>
            </a:extLst>
          </p:cNvPr>
          <p:cNvSpPr txBox="1"/>
          <p:nvPr/>
        </p:nvSpPr>
        <p:spPr>
          <a:xfrm rot="1194848">
            <a:off x="3578524" y="2142280"/>
            <a:ext cx="316727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5ACA9-2AF6-8F4E-B0A8-81DAF6FF56AE}"/>
              </a:ext>
            </a:extLst>
          </p:cNvPr>
          <p:cNvSpPr txBox="1"/>
          <p:nvPr/>
        </p:nvSpPr>
        <p:spPr>
          <a:xfrm rot="20356046">
            <a:off x="3578089" y="3541591"/>
            <a:ext cx="316727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99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E13A8-825D-354A-91CE-4E4E77D2A20F}"/>
              </a:ext>
            </a:extLst>
          </p:cNvPr>
          <p:cNvSpPr txBox="1"/>
          <p:nvPr/>
        </p:nvSpPr>
        <p:spPr>
          <a:xfrm rot="21065392">
            <a:off x="6016486" y="2782928"/>
            <a:ext cx="316727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71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FC0EF-CF20-CD44-8F46-7AFFA3A804A9}"/>
              </a:ext>
            </a:extLst>
          </p:cNvPr>
          <p:cNvSpPr txBox="1"/>
          <p:nvPr/>
        </p:nvSpPr>
        <p:spPr>
          <a:xfrm rot="21286636">
            <a:off x="1510749" y="2799469"/>
            <a:ext cx="316727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97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6C8431-DB01-C642-BA9E-8BAFA114CD8F}"/>
              </a:ext>
            </a:extLst>
          </p:cNvPr>
          <p:cNvSpPr txBox="1"/>
          <p:nvPr/>
        </p:nvSpPr>
        <p:spPr>
          <a:xfrm rot="20760296">
            <a:off x="1166192" y="4495748"/>
            <a:ext cx="316727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20AC6E-6EFC-594B-B392-2B549F01657F}"/>
              </a:ext>
            </a:extLst>
          </p:cNvPr>
          <p:cNvSpPr txBox="1"/>
          <p:nvPr/>
        </p:nvSpPr>
        <p:spPr>
          <a:xfrm rot="20760296">
            <a:off x="5353879" y="4972827"/>
            <a:ext cx="316727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54F2C6-CEAF-1C4E-B11C-AA65FE8FEF91}"/>
              </a:ext>
            </a:extLst>
          </p:cNvPr>
          <p:cNvSpPr txBox="1"/>
          <p:nvPr/>
        </p:nvSpPr>
        <p:spPr>
          <a:xfrm rot="525517">
            <a:off x="7024484" y="4425257"/>
            <a:ext cx="316727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3.7</a:t>
            </a:r>
          </a:p>
        </p:txBody>
      </p:sp>
    </p:spTree>
    <p:extLst>
      <p:ext uri="{BB962C8B-B14F-4D97-AF65-F5344CB8AC3E}">
        <p14:creationId xmlns:p14="http://schemas.microsoft.com/office/powerpoint/2010/main" val="17928177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88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69406"/>
              </p:ext>
            </p:extLst>
          </p:nvPr>
        </p:nvGraphicFramePr>
        <p:xfrm>
          <a:off x="2341906" y="2211617"/>
          <a:ext cx="6098778" cy="6614162"/>
        </p:xfrm>
        <a:graphic>
          <a:graphicData uri="http://schemas.openxmlformats.org/drawingml/2006/table">
            <a:tbl>
              <a:tblPr/>
              <a:tblGrid>
                <a:gridCol w="609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8962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Say how many oceans there are, name and locate them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520461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2E43F7-016C-A743-A901-AD7616EA63E5}"/>
              </a:ext>
            </a:extLst>
          </p:cNvPr>
          <p:cNvSpPr/>
          <p:nvPr/>
        </p:nvSpPr>
        <p:spPr>
          <a:xfrm>
            <a:off x="449263" y="2222500"/>
            <a:ext cx="1450028" cy="48426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524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Foundation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9EDCC-7A9E-474C-B118-568D52B2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2176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6211549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What are oceans called?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EDB3E-19DF-F44E-999E-00BE24558FD9}"/>
              </a:ext>
            </a:extLst>
          </p:cNvPr>
          <p:cNvSpPr txBox="1"/>
          <p:nvPr/>
        </p:nvSpPr>
        <p:spPr>
          <a:xfrm>
            <a:off x="449262" y="2238523"/>
            <a:ext cx="8245475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The five main oceans on Earth are labelled with a number. Use the clues below to work out the names of the oceans:</a:t>
            </a:r>
            <a:b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endParaRPr kumimoji="0" lang="en-US" sz="2000" b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 Bold"/>
              <a:sym typeface="Calibri"/>
            </a:endParaRP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This is the UK’s closest ocean.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This ocean is named after the country that has the second largest number of people living in it.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This ocean is named after the compass point opposite North.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dirty="0">
                <a:solidFill>
                  <a:schemeClr val="tx1"/>
                </a:solidFill>
                <a:latin typeface="Century Gothic Bold"/>
              </a:rPr>
              <a:t>This ocean is named after the cold place at the North of the Earth.</a:t>
            </a:r>
          </a:p>
          <a:p>
            <a:pPr marL="457200" marR="0" indent="-4572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This ocean is an anagram of ‘capicif’.</a:t>
            </a:r>
            <a:endParaRPr kumimoji="0" lang="en-US" sz="2000" b="1" u="none" strike="noStrike" cap="none" spc="0" normalizeH="0" baseline="0" dirty="0">
              <a:ln>
                <a:noFill/>
              </a:ln>
              <a:solidFill>
                <a:srgbClr val="38D5D6"/>
              </a:solidFill>
              <a:effectLst/>
              <a:uFillTx/>
              <a:latin typeface="Century Gothic Bold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11EFD-7783-E542-81BD-0DC139F0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117079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DD8A639-E817-374A-B98E-036F65C6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F504241A-BBB6-DB42-89EE-E7A89C768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3" y="1086347"/>
            <a:ext cx="9108677" cy="595962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sp>
        <p:nvSpPr>
          <p:cNvPr id="5" name="Shape 20">
            <a:extLst>
              <a:ext uri="{FF2B5EF4-FFF2-40B4-BE49-F238E27FC236}">
                <a16:creationId xmlns:a16="http://schemas.microsoft.com/office/drawing/2014/main" id="{7A5D105F-137D-E74C-B001-13C7415C4D34}"/>
              </a:ext>
            </a:extLst>
          </p:cNvPr>
          <p:cNvSpPr/>
          <p:nvPr/>
        </p:nvSpPr>
        <p:spPr>
          <a:xfrm>
            <a:off x="449263" y="876300"/>
            <a:ext cx="8245475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 b="1" i="0" dirty="0">
              <a:latin typeface="Century Gothic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FFC39-A6B7-D54A-9F5D-F2B9868E2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65" y="381233"/>
            <a:ext cx="347157" cy="347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661A1-EDC7-2B47-90D0-DCF4982FA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9" y="380010"/>
            <a:ext cx="984370" cy="339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4B15D4-52FA-3E45-A914-E4F29DC8AD79}"/>
              </a:ext>
            </a:extLst>
          </p:cNvPr>
          <p:cNvSpPr txBox="1"/>
          <p:nvPr/>
        </p:nvSpPr>
        <p:spPr>
          <a:xfrm>
            <a:off x="8440684" y="6482348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A97E6-6B09-3345-B2E1-4E3C3337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07BE7-CF57-A245-B616-BB65DB1132E7}"/>
              </a:ext>
            </a:extLst>
          </p:cNvPr>
          <p:cNvSpPr txBox="1"/>
          <p:nvPr/>
        </p:nvSpPr>
        <p:spPr>
          <a:xfrm>
            <a:off x="1227073" y="846372"/>
            <a:ext cx="24463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Arctic Ocean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C7B33-920B-BC41-BC9D-18E3D0777981}"/>
              </a:ext>
            </a:extLst>
          </p:cNvPr>
          <p:cNvSpPr txBox="1"/>
          <p:nvPr/>
        </p:nvSpPr>
        <p:spPr>
          <a:xfrm>
            <a:off x="2245218" y="2882694"/>
            <a:ext cx="244633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Atlantic </a:t>
            </a:r>
            <a:b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Ocean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DBF3F-2C9B-3149-BBE3-71316610C3E3}"/>
              </a:ext>
            </a:extLst>
          </p:cNvPr>
          <p:cNvSpPr txBox="1"/>
          <p:nvPr/>
        </p:nvSpPr>
        <p:spPr>
          <a:xfrm>
            <a:off x="5445618" y="5192308"/>
            <a:ext cx="244633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latin typeface="Century Gothic Bold"/>
              </a:rPr>
              <a:t>Indian</a:t>
            </a: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 </a:t>
            </a:r>
            <a:b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Ocean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CE2668-E0B3-484E-970C-584D79BCC362}"/>
              </a:ext>
            </a:extLst>
          </p:cNvPr>
          <p:cNvSpPr txBox="1"/>
          <p:nvPr/>
        </p:nvSpPr>
        <p:spPr>
          <a:xfrm>
            <a:off x="2961907" y="6002517"/>
            <a:ext cx="373424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latin typeface="Century Gothic Bold"/>
              </a:rPr>
              <a:t>Southern </a:t>
            </a: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Ocean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B6850-31E0-724B-B84A-23AB4F88D252}"/>
              </a:ext>
            </a:extLst>
          </p:cNvPr>
          <p:cNvSpPr txBox="1"/>
          <p:nvPr/>
        </p:nvSpPr>
        <p:spPr>
          <a:xfrm>
            <a:off x="120582" y="3827686"/>
            <a:ext cx="244633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Pacific </a:t>
            </a:r>
            <a:b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</a:b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 Bold"/>
                <a:sym typeface="Calibri"/>
              </a:rPr>
              <a:t>Ocean</a:t>
            </a:r>
          </a:p>
        </p:txBody>
      </p:sp>
    </p:spTree>
    <p:extLst>
      <p:ext uri="{BB962C8B-B14F-4D97-AF65-F5344CB8AC3E}">
        <p14:creationId xmlns:p14="http://schemas.microsoft.com/office/powerpoint/2010/main" val="13110946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14538" y="1359060"/>
            <a:ext cx="7026168" cy="516732"/>
          </a:xfrm>
        </p:spPr>
        <p:txBody>
          <a:bodyPr/>
          <a:lstStyle/>
          <a:p>
            <a:r>
              <a:rPr lang="en-GB" sz="3400" dirty="0">
                <a:solidFill>
                  <a:srgbClr val="25243D"/>
                </a:solidFill>
              </a:rPr>
              <a:t>How many oceans are there?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B17F6-0898-6A4B-A3FB-856124AE9DCC}"/>
              </a:ext>
            </a:extLst>
          </p:cNvPr>
          <p:cNvSpPr txBox="1"/>
          <p:nvPr/>
        </p:nvSpPr>
        <p:spPr>
          <a:xfrm>
            <a:off x="8440684" y="6466960"/>
            <a:ext cx="25405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/>
          <a:p>
            <a:pPr algn="ctr"/>
            <a:r>
              <a:rPr lang="en-US" sz="800" b="1" u="sng" dirty="0">
                <a:solidFill>
                  <a:srgbClr val="25243D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11EFD-7783-E542-81BD-0DC139F0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279" y="448128"/>
            <a:ext cx="40564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800" b="1" dirty="0">
                <a:latin typeface="Century Gothic" panose="020B0502020202020204" pitchFamily="34" charset="0"/>
                <a:cs typeface="Arial" charset="0"/>
              </a:rPr>
              <a:t>Lesson 5: Our ocean voyage</a:t>
            </a:r>
            <a:endParaRPr lang="en-US" sz="80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6A9F9F8-0AA1-A64A-A686-5DA692A7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" y="2222499"/>
            <a:ext cx="4427537" cy="4427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897" dirty="0"/>
          </a:p>
        </p:txBody>
      </p:sp>
      <p:graphicFrame>
        <p:nvGraphicFramePr>
          <p:cNvPr id="11" name="Group 236">
            <a:extLst>
              <a:ext uri="{FF2B5EF4-FFF2-40B4-BE49-F238E27FC236}">
                <a16:creationId xmlns:a16="http://schemas.microsoft.com/office/drawing/2014/main" id="{429EE4C8-2E00-5941-A57B-4C0F2D7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97793"/>
              </p:ext>
            </p:extLst>
          </p:nvPr>
        </p:nvGraphicFramePr>
        <p:xfrm>
          <a:off x="5021262" y="2839233"/>
          <a:ext cx="3673475" cy="334936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66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Gill Sans"/>
                        </a:rPr>
                        <a:t>Explain the problem with trying to count the number of oceans there are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05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1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48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 San Slope" panose="02000506030000090004" pitchFamily="2" charset="0"/>
                        <a:buChar char="-"/>
                        <a:tabLst/>
                        <a:defRPr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457200" indent="-457200" algn="l">
                        <a:buFont typeface="Sassoon San Slope" panose="02000506030000090004" pitchFamily="2" charset="0"/>
                        <a:buChar char="-"/>
                      </a:pPr>
                      <a:endParaRPr lang="en-GB" sz="1800" b="1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Gill Sans"/>
                      </a:endParaRPr>
                    </a:p>
                  </a:txBody>
                  <a:tcPr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4690EF3-D7D6-964D-B284-FE3B4D44D054}"/>
              </a:ext>
            </a:extLst>
          </p:cNvPr>
          <p:cNvSpPr/>
          <p:nvPr/>
        </p:nvSpPr>
        <p:spPr>
          <a:xfrm>
            <a:off x="5021263" y="2236937"/>
            <a:ext cx="1450029" cy="484269"/>
          </a:xfrm>
          <a:prstGeom prst="roundRect">
            <a:avLst/>
          </a:prstGeom>
          <a:solidFill>
            <a:srgbClr val="E04F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1A1A1A"/>
                </a:solidFill>
                <a:latin typeface="Century Gothic Bold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9891822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Encounter EDU">
      <a:dk1>
        <a:srgbClr val="25233C"/>
      </a:dk1>
      <a:lt1>
        <a:srgbClr val="FFFFFF"/>
      </a:lt1>
      <a:dk2>
        <a:srgbClr val="ECEAE6"/>
      </a:dk2>
      <a:lt2>
        <a:srgbClr val="031933"/>
      </a:lt2>
      <a:accent1>
        <a:srgbClr val="F8CE16"/>
      </a:accent1>
      <a:accent2>
        <a:srgbClr val="FFB500"/>
      </a:accent2>
      <a:accent3>
        <a:srgbClr val="F8982A"/>
      </a:accent3>
      <a:accent4>
        <a:srgbClr val="007CAF"/>
      </a:accent4>
      <a:accent5>
        <a:srgbClr val="00C4AF"/>
      </a:accent5>
      <a:accent6>
        <a:srgbClr val="EF3C53"/>
      </a:accent6>
      <a:hlink>
        <a:srgbClr val="F8982A"/>
      </a:hlink>
      <a:folHlink>
        <a:srgbClr val="4917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850</Words>
  <Application>Microsoft Office PowerPoint</Application>
  <PresentationFormat>On-screen Show (4:3)</PresentationFormat>
  <Paragraphs>212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Akzidenz Grotesk BE Cn</vt:lpstr>
      <vt:lpstr>Arial</vt:lpstr>
      <vt:lpstr>Calibri</vt:lpstr>
      <vt:lpstr>Calibri Light</vt:lpstr>
      <vt:lpstr>Century Gothic</vt:lpstr>
      <vt:lpstr>Century Gothic Bold</vt:lpstr>
      <vt:lpstr>Gill Sans</vt:lpstr>
      <vt:lpstr>Sassoon San Slope</vt:lpstr>
      <vt:lpstr>Sketch Block Bold</vt:lpstr>
      <vt:lpstr>Times New Roman</vt:lpstr>
      <vt:lpstr>Office Theme</vt:lpstr>
      <vt:lpstr>PowerPoint Presentation</vt:lpstr>
      <vt:lpstr>PowerPoint Presentation</vt:lpstr>
      <vt:lpstr>Outcomes</vt:lpstr>
      <vt:lpstr>Brief from Professor Alex Rogers</vt:lpstr>
      <vt:lpstr>Outcomes</vt:lpstr>
      <vt:lpstr>Outcomes</vt:lpstr>
      <vt:lpstr>What are oceans called?</vt:lpstr>
      <vt:lpstr>PowerPoint Presentation</vt:lpstr>
      <vt:lpstr>How many oceans are there?</vt:lpstr>
      <vt:lpstr>How many oceans are there?</vt:lpstr>
      <vt:lpstr>How many oceans are there?</vt:lpstr>
      <vt:lpstr>How many oceans are there?</vt:lpstr>
      <vt:lpstr>Learning check point 1</vt:lpstr>
      <vt:lpstr>Learning check point 1</vt:lpstr>
      <vt:lpstr>Learning check point 1: Answers</vt:lpstr>
      <vt:lpstr>Learning check point 2</vt:lpstr>
      <vt:lpstr>Learning check point 2</vt:lpstr>
      <vt:lpstr>Learning check point 2: Answers</vt:lpstr>
      <vt:lpstr>Learning check point 2: Answers</vt:lpstr>
      <vt:lpstr>PowerPoint Presentation</vt:lpstr>
      <vt:lpstr>Building your map</vt:lpstr>
      <vt:lpstr>Final learning check point</vt:lpstr>
      <vt:lpstr>Final thoughts from Professor Alex Rogers</vt:lpstr>
      <vt:lpstr>Photo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Jenny Zhou</cp:lastModifiedBy>
  <cp:revision>118</cp:revision>
  <dcterms:modified xsi:type="dcterms:W3CDTF">2018-05-08T15:54:23Z</dcterms:modified>
</cp:coreProperties>
</file>