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57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81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7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081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350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24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2892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811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72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0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3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81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5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4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25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70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3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1A23A5-2DFE-4784-B87C-29544F17A067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C10BFCC-511C-4C4E-A0B7-7B448D250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1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Ocean spreadsheet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you create your own spreadsheet to show the different living things that you would find in the ocean?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8665" y="364596"/>
            <a:ext cx="45148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526695" y="420689"/>
            <a:ext cx="11119104" cy="116522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/>
              <a:t>Can you create a graph from your spreadsheet?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idx="1"/>
          </p:nvPr>
        </p:nvSpPr>
        <p:spPr>
          <a:xfrm>
            <a:off x="2279650" y="1585913"/>
            <a:ext cx="7632700" cy="4506912"/>
          </a:xfrm>
        </p:spPr>
        <p:txBody>
          <a:bodyPr rtlCol="0" anchor="ctr">
            <a:normAutofit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n-GB" dirty="0" smtClean="0">
                <a:cs typeface="+mn-cs"/>
              </a:rPr>
              <a:t>Can you show a graph for ocean animal features?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GB" dirty="0" smtClean="0"/>
              <a:t>Can you show a graph for how many bioluminescence animals live in the ocean?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GB" dirty="0" smtClean="0">
                <a:cs typeface="+mn-cs"/>
              </a:rPr>
              <a:t>Can yo</a:t>
            </a:r>
            <a:r>
              <a:rPr lang="en-GB" dirty="0" smtClean="0"/>
              <a:t>u show a graph for different sizes of ocean animals?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GB" dirty="0">
                <a:cs typeface="+mn-cs"/>
              </a:rPr>
              <a:t>	</a:t>
            </a:r>
            <a:r>
              <a:rPr lang="en-GB" dirty="0" smtClean="0">
                <a:cs typeface="+mn-cs"/>
              </a:rPr>
              <a:t>- How many ocean animals are &lt; or &gt; than given number?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GB"/>
              <a:t>	</a:t>
            </a:r>
            <a:endParaRPr lang="en-GB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79650" y="1585913"/>
            <a:ext cx="7632700" cy="450691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1858" y="4392253"/>
            <a:ext cx="2963037" cy="22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53" y="200625"/>
            <a:ext cx="8534400" cy="1507067"/>
          </a:xfrm>
        </p:spPr>
        <p:txBody>
          <a:bodyPr/>
          <a:lstStyle/>
          <a:p>
            <a:r>
              <a:rPr lang="en-GB" dirty="0" smtClean="0"/>
              <a:t>Ocean spreadsheet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54952" y="1414168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On the slides you will find some guides and tips on how you can create your spreadsheet.</a:t>
            </a:r>
          </a:p>
          <a:p>
            <a:endParaRPr lang="en-GB" dirty="0"/>
          </a:p>
          <a:p>
            <a:r>
              <a:rPr lang="en-GB" dirty="0" smtClean="0"/>
              <a:t>First you need to decide what the purpose of your spreadsheet is and the different categories you will use.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Animal sizes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Animal habitats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Animal diets</a:t>
            </a:r>
          </a:p>
          <a:p>
            <a:r>
              <a:rPr lang="en-GB" dirty="0" smtClean="0"/>
              <a:t>You will need to do some internet research to gather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the information that you need for your spreadsheet.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6464" y="4115333"/>
            <a:ext cx="4095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0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/>
          </p:nvPr>
        </p:nvSpPr>
        <p:spPr>
          <a:xfrm>
            <a:off x="1981201" y="420689"/>
            <a:ext cx="8220075" cy="116522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Introducing Spreadsheets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9650" y="1585914"/>
            <a:ext cx="7632700" cy="2039937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79650" y="1585914"/>
            <a:ext cx="7632700" cy="2039937"/>
          </a:xfrm>
        </p:spPr>
        <p:txBody>
          <a:bodyPr rtlCol="0" anchor="ctr">
            <a:normAutofit/>
          </a:bodyPr>
          <a:lstStyle/>
          <a:p>
            <a:pPr marL="0" indent="0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GB" dirty="0">
                <a:cs typeface="+mn-cs"/>
              </a:rPr>
              <a:t>What do you know about spreadsheets already? 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GB" dirty="0">
                <a:cs typeface="+mn-cs"/>
              </a:rPr>
              <a:t>Does anyone know what they are used for?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GB" dirty="0">
                <a:cs typeface="+mn-cs"/>
              </a:rPr>
              <a:t>What can they do?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GB" dirty="0">
                <a:cs typeface="+mn-cs"/>
              </a:rPr>
              <a:t>Discuss with a partner and be ready to feed back any ideas</a:t>
            </a:r>
            <a:r>
              <a:rPr lang="en-GB" dirty="0" smtClean="0">
                <a:cs typeface="+mn-cs"/>
              </a:rPr>
              <a:t>.</a:t>
            </a:r>
            <a:endParaRPr lang="en-GB" dirty="0">
              <a:cs typeface="+mn-cs"/>
            </a:endParaRPr>
          </a:p>
        </p:txBody>
      </p: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2150" y="3746501"/>
            <a:ext cx="4140200" cy="234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01914" y="3746501"/>
            <a:ext cx="2663825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3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57" b="1805"/>
          <a:stretch>
            <a:fillRect/>
          </a:stretch>
        </p:blipFill>
        <p:spPr bwMode="auto">
          <a:xfrm>
            <a:off x="2311401" y="1666875"/>
            <a:ext cx="7559675" cy="4249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24151" y="2443164"/>
            <a:ext cx="7102475" cy="1101725"/>
          </a:xfrm>
          <a:prstGeom prst="rect">
            <a:avLst/>
          </a:prstGeom>
          <a:noFill/>
          <a:ln w="25400">
            <a:solidFill>
              <a:srgbClr val="BCE2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68" name="Title 5"/>
          <p:cNvSpPr>
            <a:spLocks noGrp="1"/>
          </p:cNvSpPr>
          <p:nvPr>
            <p:ph type="title"/>
          </p:nvPr>
        </p:nvSpPr>
        <p:spPr>
          <a:xfrm>
            <a:off x="1981201" y="420689"/>
            <a:ext cx="8220075" cy="116522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Cell References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24151" y="2446339"/>
            <a:ext cx="7102475" cy="1093787"/>
          </a:xfrm>
          <a:noFill/>
        </p:spPr>
        <p:txBody>
          <a:bodyPr anchor="ctr"/>
          <a:lstStyle/>
          <a:p>
            <a:pPr marL="0" indent="0">
              <a:lnSpc>
                <a:spcPct val="110000"/>
              </a:lnSpc>
              <a:buNone/>
            </a:pPr>
            <a:r>
              <a:rPr lang="en-GB" altLang="en-US" smtClean="0"/>
              <a:t>Everything in a spreadsheet goes into a cell (like a box in a grid).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24151" y="3609976"/>
            <a:ext cx="7102475" cy="1101725"/>
          </a:xfrm>
          <a:prstGeom prst="rect">
            <a:avLst/>
          </a:prstGeom>
          <a:noFill/>
          <a:ln w="25400">
            <a:solidFill>
              <a:srgbClr val="BCE2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724151" y="4773614"/>
            <a:ext cx="7102475" cy="1101725"/>
          </a:xfrm>
          <a:prstGeom prst="rect">
            <a:avLst/>
          </a:prstGeom>
          <a:noFill/>
          <a:ln w="25400">
            <a:solidFill>
              <a:srgbClr val="BCE2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Content Placeholder 6"/>
          <p:cNvSpPr>
            <a:spLocks/>
          </p:cNvSpPr>
          <p:nvPr/>
        </p:nvSpPr>
        <p:spPr bwMode="auto">
          <a:xfrm>
            <a:off x="2724151" y="3621088"/>
            <a:ext cx="7102475" cy="1079500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Each cell is named by the row and column in which it is located.</a:t>
            </a:r>
          </a:p>
        </p:txBody>
      </p:sp>
      <p:sp>
        <p:nvSpPr>
          <p:cNvPr id="14" name="Content Placeholder 6"/>
          <p:cNvSpPr>
            <a:spLocks/>
          </p:cNvSpPr>
          <p:nvPr/>
        </p:nvSpPr>
        <p:spPr bwMode="auto">
          <a:xfrm>
            <a:off x="2724151" y="4783139"/>
            <a:ext cx="7102475" cy="1081087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See the Cells and Data Spreadsheet as an example. </a:t>
            </a:r>
          </a:p>
        </p:txBody>
      </p:sp>
    </p:spTree>
    <p:extLst>
      <p:ext uri="{BB962C8B-B14F-4D97-AF65-F5344CB8AC3E}">
        <p14:creationId xmlns:p14="http://schemas.microsoft.com/office/powerpoint/2010/main" val="26238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/>
      <p:bldP spid="17" grpId="0" animBg="1"/>
      <p:bldP spid="18" grpId="0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1981201" y="420689"/>
            <a:ext cx="8220075" cy="116522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Cell References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"/>
          <a:stretch>
            <a:fillRect/>
          </a:stretch>
        </p:blipFill>
        <p:spPr bwMode="auto">
          <a:xfrm>
            <a:off x="2395539" y="1585914"/>
            <a:ext cx="7400925" cy="451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5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title"/>
          </p:nvPr>
        </p:nvSpPr>
        <p:spPr>
          <a:xfrm>
            <a:off x="1981201" y="420689"/>
            <a:ext cx="8220075" cy="116522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Formatting Cells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4048126" y="1585913"/>
            <a:ext cx="5864225" cy="1593850"/>
          </a:xfrm>
          <a:prstGeom prst="rect">
            <a:avLst/>
          </a:prstGeom>
          <a:noFill/>
          <a:ln w="25400">
            <a:solidFill>
              <a:srgbClr val="BCE2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>
          <a:xfrm>
            <a:off x="4986338" y="1585913"/>
            <a:ext cx="4926012" cy="1593850"/>
          </a:xfrm>
        </p:spPr>
        <p:txBody>
          <a:bodyPr anchor="ctr"/>
          <a:lstStyle/>
          <a:p>
            <a:pPr marL="0" indent="0">
              <a:lnSpc>
                <a:spcPct val="110000"/>
              </a:lnSpc>
              <a:buNone/>
            </a:pPr>
            <a:r>
              <a:rPr lang="en-GB" altLang="en-US" smtClean="0"/>
              <a:t>Cells can be formatted to look clearer or more interesting, similar to word processing or desk top publishing.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79651" y="3268663"/>
            <a:ext cx="2481263" cy="28241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851401" y="3268663"/>
            <a:ext cx="2479675" cy="28241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431088" y="3268663"/>
            <a:ext cx="2481262" cy="28241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20" name="Content Placeholder 6"/>
          <p:cNvSpPr>
            <a:spLocks/>
          </p:cNvSpPr>
          <p:nvPr/>
        </p:nvSpPr>
        <p:spPr bwMode="auto">
          <a:xfrm>
            <a:off x="7381875" y="3268663"/>
            <a:ext cx="2579688" cy="2824162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Explore the formatting features so you can present your work attractively, if you have time after each future activity.</a:t>
            </a:r>
          </a:p>
        </p:txBody>
      </p:sp>
      <p:sp>
        <p:nvSpPr>
          <p:cNvPr id="13321" name="Content Placeholder 6"/>
          <p:cNvSpPr>
            <a:spLocks/>
          </p:cNvSpPr>
          <p:nvPr/>
        </p:nvSpPr>
        <p:spPr bwMode="auto">
          <a:xfrm>
            <a:off x="4800600" y="3268663"/>
            <a:ext cx="2571750" cy="2824162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You can also select an entire row, column or the entire sheet and then adjust or format multiple rows or columns at the same time.</a:t>
            </a:r>
          </a:p>
        </p:txBody>
      </p:sp>
      <p:sp>
        <p:nvSpPr>
          <p:cNvPr id="13322" name="Content Placeholder 6"/>
          <p:cNvSpPr>
            <a:spLocks/>
          </p:cNvSpPr>
          <p:nvPr/>
        </p:nvSpPr>
        <p:spPr bwMode="auto">
          <a:xfrm>
            <a:off x="2236789" y="3268663"/>
            <a:ext cx="2560637" cy="2824162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Watch then practise how to change cell colours and borders, font size, style, colour and alignment, row height, column width.</a:t>
            </a:r>
          </a:p>
        </p:txBody>
      </p:sp>
      <p:pic>
        <p:nvPicPr>
          <p:cNvPr id="13323" name="Picture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8051" y="1495426"/>
            <a:ext cx="2938463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2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1981201" y="420689"/>
            <a:ext cx="8220075" cy="116522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Formatting Cells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360" b="917"/>
          <a:stretch>
            <a:fillRect/>
          </a:stretch>
        </p:blipFill>
        <p:spPr bwMode="auto">
          <a:xfrm>
            <a:off x="3827464" y="2014539"/>
            <a:ext cx="6084887" cy="4078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nt Size"/>
          <p:cNvSpPr/>
          <p:nvPr/>
        </p:nvSpPr>
        <p:spPr>
          <a:xfrm>
            <a:off x="5375275" y="1585913"/>
            <a:ext cx="1436688" cy="3476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</a:rPr>
              <a:t>Font Size</a:t>
            </a:r>
          </a:p>
        </p:txBody>
      </p:sp>
      <p:sp>
        <p:nvSpPr>
          <p:cNvPr id="16" name="Click on a row"/>
          <p:cNvSpPr/>
          <p:nvPr/>
        </p:nvSpPr>
        <p:spPr>
          <a:xfrm>
            <a:off x="2279650" y="4094163"/>
            <a:ext cx="1436688" cy="19986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</a:rPr>
              <a:t>Click on a row or column heading to highlight entire row or column.</a:t>
            </a:r>
          </a:p>
        </p:txBody>
      </p:sp>
      <p:cxnSp>
        <p:nvCxnSpPr>
          <p:cNvPr id="23" name="A Borders"/>
          <p:cNvCxnSpPr>
            <a:stCxn id="3" idx="2"/>
          </p:cNvCxnSpPr>
          <p:nvPr/>
        </p:nvCxnSpPr>
        <p:spPr>
          <a:xfrm>
            <a:off x="4546600" y="1933576"/>
            <a:ext cx="1379538" cy="663575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A Font Size"/>
          <p:cNvCxnSpPr>
            <a:stCxn id="11" idx="2"/>
          </p:cNvCxnSpPr>
          <p:nvPr/>
        </p:nvCxnSpPr>
        <p:spPr>
          <a:xfrm>
            <a:off x="6092825" y="1933575"/>
            <a:ext cx="141288" cy="388938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 Cell Colour"/>
          <p:cNvCxnSpPr>
            <a:stCxn id="13" idx="2"/>
          </p:cNvCxnSpPr>
          <p:nvPr/>
        </p:nvCxnSpPr>
        <p:spPr>
          <a:xfrm flipH="1">
            <a:off x="6403976" y="1933575"/>
            <a:ext cx="1236663" cy="655638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A Font Colour"/>
          <p:cNvCxnSpPr>
            <a:stCxn id="14" idx="2"/>
          </p:cNvCxnSpPr>
          <p:nvPr/>
        </p:nvCxnSpPr>
        <p:spPr>
          <a:xfrm flipH="1">
            <a:off x="6727826" y="1933576"/>
            <a:ext cx="2460625" cy="663575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A Click on a row"/>
          <p:cNvCxnSpPr>
            <a:stCxn id="16" idx="3"/>
          </p:cNvCxnSpPr>
          <p:nvPr/>
        </p:nvCxnSpPr>
        <p:spPr>
          <a:xfrm flipV="1">
            <a:off x="3716339" y="3309938"/>
            <a:ext cx="1635125" cy="1784350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A Click on a row"/>
          <p:cNvCxnSpPr>
            <a:stCxn id="16" idx="3"/>
          </p:cNvCxnSpPr>
          <p:nvPr/>
        </p:nvCxnSpPr>
        <p:spPr>
          <a:xfrm>
            <a:off x="3716338" y="5094288"/>
            <a:ext cx="227012" cy="222250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A Click and drag"/>
          <p:cNvCxnSpPr>
            <a:stCxn id="15" idx="3"/>
          </p:cNvCxnSpPr>
          <p:nvPr/>
        </p:nvCxnSpPr>
        <p:spPr>
          <a:xfrm>
            <a:off x="3716338" y="3014663"/>
            <a:ext cx="227012" cy="893762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 Click and drag"/>
          <p:cNvCxnSpPr>
            <a:stCxn id="15" idx="3"/>
          </p:cNvCxnSpPr>
          <p:nvPr/>
        </p:nvCxnSpPr>
        <p:spPr>
          <a:xfrm>
            <a:off x="3716338" y="3014663"/>
            <a:ext cx="1238250" cy="271462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ote"/>
          <p:cNvSpPr/>
          <p:nvPr/>
        </p:nvSpPr>
        <p:spPr>
          <a:xfrm>
            <a:off x="4946651" y="5543550"/>
            <a:ext cx="5268913" cy="565150"/>
          </a:xfrm>
          <a:prstGeom prst="rect">
            <a:avLst/>
          </a:prstGeom>
          <a:solidFill>
            <a:srgbClr val="BCE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Note"/>
          <p:cNvSpPr txBox="1">
            <a:spLocks/>
          </p:cNvSpPr>
          <p:nvPr/>
        </p:nvSpPr>
        <p:spPr>
          <a:xfrm>
            <a:off x="4946651" y="5418139"/>
            <a:ext cx="4951413" cy="815975"/>
          </a:xfrm>
          <a:prstGeom prst="roundRect">
            <a:avLst>
              <a:gd name="adj" fmla="val 0"/>
            </a:avLst>
          </a:prstGeom>
          <a:noFill/>
          <a:ln w="25400">
            <a:noFill/>
          </a:ln>
        </p:spPr>
        <p:txBody>
          <a:bodyPr lIns="252000" tIns="252000" rIns="252000" bIns="25200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/>
            </a:pPr>
            <a:r>
              <a:rPr lang="en-GB" dirty="0"/>
              <a:t>Note: The exact look may change in different versions of the software.</a:t>
            </a:r>
          </a:p>
        </p:txBody>
      </p:sp>
      <p:sp>
        <p:nvSpPr>
          <p:cNvPr id="14" name="Font Colour"/>
          <p:cNvSpPr/>
          <p:nvPr/>
        </p:nvSpPr>
        <p:spPr>
          <a:xfrm>
            <a:off x="8469314" y="1585913"/>
            <a:ext cx="1438275" cy="3476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</a:rPr>
              <a:t>Font Colour</a:t>
            </a:r>
          </a:p>
        </p:txBody>
      </p:sp>
      <p:sp>
        <p:nvSpPr>
          <p:cNvPr id="3" name="Borders"/>
          <p:cNvSpPr/>
          <p:nvPr/>
        </p:nvSpPr>
        <p:spPr>
          <a:xfrm>
            <a:off x="3827464" y="1585913"/>
            <a:ext cx="1436687" cy="3476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</a:rPr>
              <a:t>Borders</a:t>
            </a:r>
          </a:p>
        </p:txBody>
      </p:sp>
      <p:sp>
        <p:nvSpPr>
          <p:cNvPr id="15" name="Click and drag"/>
          <p:cNvSpPr/>
          <p:nvPr/>
        </p:nvSpPr>
        <p:spPr>
          <a:xfrm>
            <a:off x="2279650" y="2014538"/>
            <a:ext cx="1436688" cy="19986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</a:rPr>
              <a:t>Click and drag between rows or columns to adjust height or width.</a:t>
            </a:r>
          </a:p>
        </p:txBody>
      </p:sp>
      <p:cxnSp>
        <p:nvCxnSpPr>
          <p:cNvPr id="21" name="A Font Style"/>
          <p:cNvCxnSpPr>
            <a:stCxn id="10" idx="2"/>
          </p:cNvCxnSpPr>
          <p:nvPr/>
        </p:nvCxnSpPr>
        <p:spPr>
          <a:xfrm>
            <a:off x="2998788" y="1933575"/>
            <a:ext cx="2133600" cy="477838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nt Style"/>
          <p:cNvSpPr/>
          <p:nvPr/>
        </p:nvSpPr>
        <p:spPr>
          <a:xfrm>
            <a:off x="2279650" y="1585913"/>
            <a:ext cx="1436688" cy="3476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</a:rPr>
              <a:t>Font Style</a:t>
            </a:r>
          </a:p>
        </p:txBody>
      </p:sp>
      <p:sp>
        <p:nvSpPr>
          <p:cNvPr id="13" name="Cell Colour"/>
          <p:cNvSpPr/>
          <p:nvPr/>
        </p:nvSpPr>
        <p:spPr>
          <a:xfrm>
            <a:off x="6921501" y="1585913"/>
            <a:ext cx="1438275" cy="34766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</a:rPr>
              <a:t>Cell Colour</a:t>
            </a:r>
          </a:p>
        </p:txBody>
      </p:sp>
    </p:spTree>
    <p:extLst>
      <p:ext uri="{BB962C8B-B14F-4D97-AF65-F5344CB8AC3E}">
        <p14:creationId xmlns:p14="http://schemas.microsoft.com/office/powerpoint/2010/main" val="212519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4" grpId="0" animBg="1"/>
      <p:bldP spid="20" grpId="0"/>
      <p:bldP spid="14" grpId="0" animBg="1"/>
      <p:bldP spid="3" grpId="0" animBg="1"/>
      <p:bldP spid="15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0" y="293467"/>
            <a:ext cx="8220075" cy="116522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 smtClean="0"/>
              <a:t>Create Your Spreadsheet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idx="1"/>
          </p:nvPr>
        </p:nvSpPr>
        <p:spPr>
          <a:xfrm>
            <a:off x="180188" y="1381088"/>
            <a:ext cx="4362450" cy="4506912"/>
          </a:xfrm>
        </p:spPr>
        <p:txBody>
          <a:bodyPr rtlCol="0" anchor="ctr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n-GB" dirty="0">
                <a:cs typeface="+mn-cs"/>
              </a:rPr>
              <a:t>When you are ready to begin, you may like to jot down some notes first on paper or a whiteboard to decide what your spreadsheet will be for.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GB" dirty="0">
                <a:cs typeface="+mn-cs"/>
              </a:rPr>
              <a:t>Next, open a new blank spreadsheet and start creating.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GB" dirty="0">
                <a:cs typeface="+mn-cs"/>
              </a:rPr>
              <a:t>Consider the text labels, numbers and formulas required.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GB" dirty="0">
                <a:cs typeface="+mn-cs"/>
              </a:rPr>
              <a:t>Make sure you think about your layout and present your design attractively (format font, colour, alignment, background, borders)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0188" y="1381088"/>
            <a:ext cx="7632700" cy="4506912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2638" y="1516026"/>
            <a:ext cx="2997200" cy="4238625"/>
          </a:xfrm>
          <a:prstGeom prst="rect">
            <a:avLst/>
          </a:prstGeom>
          <a:effectLst>
            <a:outerShdw blurRad="63500" algn="ctr" rotWithShape="0">
              <a:prstClr val="black">
                <a:alpha val="2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7288" y="4973785"/>
            <a:ext cx="5715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279650" y="5006975"/>
            <a:ext cx="7632700" cy="1085850"/>
          </a:xfrm>
          <a:prstGeom prst="rect">
            <a:avLst/>
          </a:prstGeom>
          <a:solidFill>
            <a:srgbClr val="BCE2CD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1981201" y="420689"/>
            <a:ext cx="8220075" cy="116522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Creating Graphs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497513" y="2816226"/>
            <a:ext cx="1003300" cy="1141413"/>
          </a:xfrm>
          <a:prstGeom prst="straightConnector1">
            <a:avLst/>
          </a:prstGeom>
          <a:ln w="254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7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3939" y="2505076"/>
            <a:ext cx="7604125" cy="2424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279650" y="1585914"/>
            <a:ext cx="7632700" cy="841375"/>
          </a:xfrm>
          <a:prstGeom prst="rect">
            <a:avLst/>
          </a:prstGeom>
          <a:noFill/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19" name="Content Placeholder 6"/>
          <p:cNvSpPr>
            <a:spLocks noGrp="1"/>
          </p:cNvSpPr>
          <p:nvPr>
            <p:ph idx="1"/>
          </p:nvPr>
        </p:nvSpPr>
        <p:spPr>
          <a:xfrm>
            <a:off x="2298700" y="1585914"/>
            <a:ext cx="7613650" cy="841375"/>
          </a:xfrm>
          <a:prstGeom prst="roundRect">
            <a:avLst>
              <a:gd name="adj" fmla="val 5769"/>
            </a:avLst>
          </a:prstGeom>
          <a:noFill/>
        </p:spPr>
        <p:txBody>
          <a:bodyPr anchor="ctr"/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altLang="en-US" dirty="0" smtClean="0"/>
              <a:t>When you have completed your data, it can be presented as a graph.</a:t>
            </a:r>
          </a:p>
        </p:txBody>
      </p:sp>
      <p:sp>
        <p:nvSpPr>
          <p:cNvPr id="25" name="Content Placeholder 6"/>
          <p:cNvSpPr>
            <a:spLocks/>
          </p:cNvSpPr>
          <p:nvPr/>
        </p:nvSpPr>
        <p:spPr bwMode="auto">
          <a:xfrm>
            <a:off x="2293938" y="5006975"/>
            <a:ext cx="7618412" cy="1085850"/>
          </a:xfrm>
          <a:prstGeom prst="roundRect">
            <a:avLst>
              <a:gd name="adj" fmla="val 576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The Move Chart button on the Chart Design toolbar</a:t>
            </a:r>
            <a:br>
              <a:rPr lang="en-GB" altLang="en-US"/>
            </a:br>
            <a:r>
              <a:rPr lang="en-GB" altLang="en-US"/>
              <a:t>can then be used to position the chart as a New Sheet.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93938" y="3843338"/>
            <a:ext cx="2540000" cy="1085850"/>
          </a:xfrm>
          <a:prstGeom prst="rect">
            <a:avLst/>
          </a:prstGeom>
          <a:solidFill>
            <a:srgbClr val="BCE2CD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Content Placeholder 6"/>
          <p:cNvSpPr>
            <a:spLocks/>
          </p:cNvSpPr>
          <p:nvPr/>
        </p:nvSpPr>
        <p:spPr bwMode="auto">
          <a:xfrm>
            <a:off x="2293938" y="3843338"/>
            <a:ext cx="2533650" cy="1085850"/>
          </a:xfrm>
          <a:prstGeom prst="roundRect">
            <a:avLst>
              <a:gd name="adj" fmla="val 576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Highlight the table from teams to points, including all rows.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358063" y="2505075"/>
            <a:ext cx="2540000" cy="1085850"/>
          </a:xfrm>
          <a:prstGeom prst="rect">
            <a:avLst/>
          </a:prstGeom>
          <a:solidFill>
            <a:srgbClr val="78A2B0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Content Placeholder 6"/>
          <p:cNvSpPr>
            <a:spLocks/>
          </p:cNvSpPr>
          <p:nvPr/>
        </p:nvSpPr>
        <p:spPr bwMode="auto">
          <a:xfrm>
            <a:off x="7358063" y="2505075"/>
            <a:ext cx="2533650" cy="1085850"/>
          </a:xfrm>
          <a:prstGeom prst="roundRect">
            <a:avLst>
              <a:gd name="adj" fmla="val 576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altLang="en-US"/>
              <a:t>Click Insert, then choose Column Chart/Graph.</a:t>
            </a:r>
          </a:p>
        </p:txBody>
      </p:sp>
      <p:cxnSp>
        <p:nvCxnSpPr>
          <p:cNvPr id="30" name="A Font Style"/>
          <p:cNvCxnSpPr/>
          <p:nvPr/>
        </p:nvCxnSpPr>
        <p:spPr>
          <a:xfrm flipH="1" flipV="1">
            <a:off x="3894139" y="2624139"/>
            <a:ext cx="3538537" cy="103187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373438" y="2535238"/>
            <a:ext cx="5207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845300" y="2763838"/>
            <a:ext cx="292100" cy="1825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1" name="A Font Style"/>
          <p:cNvCxnSpPr>
            <a:stCxn id="29" idx="1"/>
          </p:cNvCxnSpPr>
          <p:nvPr/>
        </p:nvCxnSpPr>
        <p:spPr>
          <a:xfrm flipH="1" flipV="1">
            <a:off x="7075489" y="2925764"/>
            <a:ext cx="282575" cy="122237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81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 animBg="1"/>
      <p:bldP spid="29" grpId="0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</TotalTime>
  <Words>523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Sassoon Infant Rg</vt:lpstr>
      <vt:lpstr>Wingdings 3</vt:lpstr>
      <vt:lpstr>Slice</vt:lpstr>
      <vt:lpstr>Ocean spreadsheet</vt:lpstr>
      <vt:lpstr>Ocean spreadsheet</vt:lpstr>
      <vt:lpstr>Introducing Spreadsheets</vt:lpstr>
      <vt:lpstr>Cell References</vt:lpstr>
      <vt:lpstr>Cell References</vt:lpstr>
      <vt:lpstr>Formatting Cells</vt:lpstr>
      <vt:lpstr>Formatting Cells</vt:lpstr>
      <vt:lpstr>Create Your Spreadsheet</vt:lpstr>
      <vt:lpstr>Creating Graphs</vt:lpstr>
      <vt:lpstr>Can you create a graph from your spreadsheet?</vt:lpstr>
    </vt:vector>
  </TitlesOfParts>
  <Company>Ashton Park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spreadsheet</dc:title>
  <dc:creator>Julie Wigginton</dc:creator>
  <cp:lastModifiedBy>Julie Wigginton</cp:lastModifiedBy>
  <cp:revision>20</cp:revision>
  <dcterms:created xsi:type="dcterms:W3CDTF">2020-06-23T08:16:20Z</dcterms:created>
  <dcterms:modified xsi:type="dcterms:W3CDTF">2020-06-27T09:41:20Z</dcterms:modified>
</cp:coreProperties>
</file>