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32"/>
  </p:notesMasterIdLst>
  <p:handoutMasterIdLst>
    <p:handoutMasterId r:id="rId33"/>
  </p:handoutMasterIdLst>
  <p:sldIdLst>
    <p:sldId id="257" r:id="rId3"/>
    <p:sldId id="256" r:id="rId4"/>
    <p:sldId id="259" r:id="rId5"/>
    <p:sldId id="260" r:id="rId6"/>
    <p:sldId id="268" r:id="rId7"/>
    <p:sldId id="263" r:id="rId8"/>
    <p:sldId id="264" r:id="rId9"/>
    <p:sldId id="266" r:id="rId10"/>
    <p:sldId id="267" r:id="rId11"/>
    <p:sldId id="318" r:id="rId12"/>
    <p:sldId id="269" r:id="rId13"/>
    <p:sldId id="274" r:id="rId14"/>
    <p:sldId id="310" r:id="rId15"/>
    <p:sldId id="272" r:id="rId16"/>
    <p:sldId id="275" r:id="rId17"/>
    <p:sldId id="276" r:id="rId18"/>
    <p:sldId id="313" r:id="rId19"/>
    <p:sldId id="314" r:id="rId20"/>
    <p:sldId id="283" r:id="rId21"/>
    <p:sldId id="284" r:id="rId22"/>
    <p:sldId id="315" r:id="rId23"/>
    <p:sldId id="287" r:id="rId24"/>
    <p:sldId id="288" r:id="rId25"/>
    <p:sldId id="300" r:id="rId26"/>
    <p:sldId id="292" r:id="rId27"/>
    <p:sldId id="303" r:id="rId28"/>
    <p:sldId id="319" r:id="rId29"/>
    <p:sldId id="317" r:id="rId30"/>
    <p:sldId id="29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2">
          <p15:clr>
            <a:srgbClr val="A4A3A4"/>
          </p15:clr>
        </p15:guide>
        <p15:guide id="2" pos="2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9" autoAdjust="0"/>
  </p:normalViewPr>
  <p:slideViewPr>
    <p:cSldViewPr snapToGrid="0" snapToObjects="1" showGuides="1">
      <p:cViewPr varScale="1">
        <p:scale>
          <a:sx n="83" d="100"/>
          <a:sy n="83" d="100"/>
        </p:scale>
        <p:origin x="1204" y="56"/>
      </p:cViewPr>
      <p:guideLst>
        <p:guide orient="horz" pos="1822"/>
        <p:guide pos="2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29/06/2020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29/06/2020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t>
            </a:r>
          </a:p>
          <a:p>
            <a:pPr lvl="0"/>
            <a:r>
              <a:rPr lang="en-US" sz="1200" kern="1200" dirty="0" smtClean="0">
                <a:solidFill>
                  <a:schemeClr val="tx1"/>
                </a:solidFill>
                <a:effectLst/>
                <a:latin typeface="+mn-lt"/>
                <a:ea typeface="+mn-ea"/>
                <a:cs typeface="+mn-cs"/>
              </a:rPr>
              <a:t>Key Stage 2 in England and Wales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Level, P5-P7 in Scotland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Stage 1/Key Stage 2 in Northern Ireland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1912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11</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r>
              <a:rPr lang="en-GB" sz="1200" i="1" kern="1200" dirty="0" smtClean="0">
                <a:solidFill>
                  <a:schemeClr val="tx1"/>
                </a:solidFill>
                <a:effectLst/>
                <a:latin typeface="+mn-lt"/>
                <a:ea typeface="+mn-ea"/>
                <a:cs typeface="+mn-cs"/>
              </a:rPr>
              <a:t>For this project your children will be working in small teams of 3 or 6 so choose these teams carefully. Each team needs several sheets of very large paper. The back of wallpaper or a roll of lining paper would be ideal.</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to your class</a:t>
            </a:r>
            <a:r>
              <a:rPr lang="en-GB" sz="1200" kern="1200" dirty="0" smtClean="0">
                <a:solidFill>
                  <a:schemeClr val="tx1"/>
                </a:solidFill>
                <a:effectLst/>
                <a:latin typeface="+mn-lt"/>
                <a:ea typeface="+mn-ea"/>
                <a:cs typeface="+mn-cs"/>
              </a:rPr>
              <a:t> that they are going to create their own version of the Night Ferry using the exact same method as Anna Clyne. To do this they are going to work in small teams and create art, music and words together.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your class into their teams</a:t>
            </a:r>
            <a:r>
              <a:rPr lang="en-US" sz="1200" kern="1200" dirty="0" smtClean="0">
                <a:solidFill>
                  <a:schemeClr val="tx1"/>
                </a:solidFill>
                <a:effectLst/>
                <a:latin typeface="+mn-lt"/>
                <a:ea typeface="+mn-ea"/>
                <a:cs typeface="+mn-cs"/>
              </a:rPr>
              <a:t> and give each team a large sheet of paper (see above). Your children are going to make a huge graphic score of Clyne’s piece. Her music breaks down to three sections and each section has three important ideas within it. Explain this to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team to select three </a:t>
            </a:r>
            <a:r>
              <a:rPr lang="en-US" sz="1200" b="1"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as they listen to the beginning of the full orchestral performance again (0’00 – 1’48). The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will represent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pounding rhythm played on low bass instruments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long notes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Bursts of short fast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the following rules –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The left edge of the page is the beginning of the piece</a:t>
            </a:r>
          </a:p>
          <a:p>
            <a:pPr lvl="0"/>
            <a:r>
              <a:rPr lang="en-GB" sz="1200" kern="1200" dirty="0" smtClean="0">
                <a:solidFill>
                  <a:schemeClr val="tx1"/>
                </a:solidFill>
                <a:effectLst/>
                <a:latin typeface="+mn-lt"/>
                <a:ea typeface="+mn-ea"/>
                <a:cs typeface="+mn-cs"/>
              </a:rPr>
              <a:t>	The right edge is the end of this section</a:t>
            </a:r>
          </a:p>
          <a:p>
            <a:pPr lvl="0"/>
            <a:r>
              <a:rPr lang="en-GB" sz="1200" kern="1200" dirty="0" smtClean="0">
                <a:solidFill>
                  <a:schemeClr val="tx1"/>
                </a:solidFill>
                <a:effectLst/>
                <a:latin typeface="+mn-lt"/>
                <a:ea typeface="+mn-ea"/>
                <a:cs typeface="+mn-cs"/>
              </a:rPr>
              <a:t>	The top is for the highest sounds</a:t>
            </a:r>
          </a:p>
          <a:p>
            <a:pPr lvl="0"/>
            <a:r>
              <a:rPr lang="en-GB" sz="1200" kern="1200" dirty="0" smtClean="0">
                <a:solidFill>
                  <a:schemeClr val="tx1"/>
                </a:solidFill>
                <a:effectLst/>
                <a:latin typeface="+mn-lt"/>
                <a:ea typeface="+mn-ea"/>
                <a:cs typeface="+mn-cs"/>
              </a:rPr>
              <a:t>	The bottom is for the lowest sounds</a:t>
            </a:r>
          </a:p>
          <a:p>
            <a:r>
              <a:rPr lang="en-GB" dirty="0" smtClean="0">
                <a:effectLst/>
              </a:rPr>
              <a:t/>
            </a:r>
            <a:br>
              <a:rPr lang="en-GB" dirty="0" smtClean="0">
                <a:effectLst/>
              </a:rPr>
            </a:br>
            <a:r>
              <a:rPr lang="en-GB" dirty="0" smtClean="0">
                <a:effectLst/>
              </a:rPr>
              <a:t>	</a:t>
            </a:r>
            <a:r>
              <a:rPr lang="en-GB" sz="1200" kern="1200" dirty="0" smtClean="0">
                <a:solidFill>
                  <a:schemeClr val="tx1"/>
                </a:solidFill>
                <a:effectLst/>
                <a:latin typeface="+mn-lt"/>
                <a:ea typeface="+mn-ea"/>
                <a:cs typeface="+mn-cs"/>
              </a:rPr>
              <a:t>Make sure your children understand this and that they have their three chosen colours.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 to the beginning of the performance again</a:t>
            </a:r>
            <a:r>
              <a:rPr lang="en-GB" sz="1200" kern="1200" dirty="0" smtClean="0">
                <a:solidFill>
                  <a:schemeClr val="tx1"/>
                </a:solidFill>
                <a:effectLst/>
                <a:latin typeface="+mn-lt"/>
                <a:ea typeface="+mn-ea"/>
                <a:cs typeface="+mn-cs"/>
              </a:rPr>
              <a:t> (0’00 – 1’48). As they listen each team must ‘draw’ the music plotting onto the page when the three above ideas occur and making shapes and symbols to represent them. So, they might draw a long jerky line at the bottom of the page for the basses in black, thick, horizontal lines in red for the long notes, and blue scribbles for the fast flourishes.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explain that they have made a ‘graphic score’. Their next job is to choose instruments from whatever you have available and </a:t>
            </a:r>
            <a:r>
              <a:rPr lang="en-GB" sz="1200" b="1" kern="1200" dirty="0" smtClean="0">
                <a:solidFill>
                  <a:schemeClr val="tx1"/>
                </a:solidFill>
                <a:effectLst/>
                <a:latin typeface="+mn-lt"/>
                <a:ea typeface="+mn-ea"/>
                <a:cs typeface="+mn-cs"/>
              </a:rPr>
              <a:t>turn their score back into music</a:t>
            </a:r>
            <a:r>
              <a:rPr lang="en-GB" sz="1200" kern="1200" dirty="0" smtClean="0">
                <a:solidFill>
                  <a:schemeClr val="tx1"/>
                </a:solidFill>
                <a:effectLst/>
                <a:latin typeface="+mn-lt"/>
                <a:ea typeface="+mn-ea"/>
                <a:cs typeface="+mn-cs"/>
              </a:rPr>
              <a:t>. This doesn’t have to sound anything like Anna Clyne’s piece at all - it is a new piece inspired by the marks on their page. Keep their art for future lessons and ask the children to write carefully down what they have created musically </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12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r>
              <a:rPr lang="en-GB" sz="1200" i="1" kern="1200" dirty="0" smtClean="0">
                <a:solidFill>
                  <a:schemeClr val="tx1"/>
                </a:solidFill>
                <a:effectLst/>
                <a:latin typeface="+mn-lt"/>
                <a:ea typeface="+mn-ea"/>
                <a:cs typeface="+mn-cs"/>
              </a:rPr>
              <a:t>For this project your children will be working in small teams of 3 or 6 so choose these teams carefully. Each team needs several sheets of very large paper. The back of wallpaper or a roll of lining paper would be ideal.</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to your class</a:t>
            </a:r>
            <a:r>
              <a:rPr lang="en-GB" sz="1200" kern="1200" dirty="0" smtClean="0">
                <a:solidFill>
                  <a:schemeClr val="tx1"/>
                </a:solidFill>
                <a:effectLst/>
                <a:latin typeface="+mn-lt"/>
                <a:ea typeface="+mn-ea"/>
                <a:cs typeface="+mn-cs"/>
              </a:rPr>
              <a:t> that they are going to create their own version of the Night Ferry using the exact same method as Anna Clyne. To do this they are going to work in small teams and create art, music and words together.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your class into their teams</a:t>
            </a:r>
            <a:r>
              <a:rPr lang="en-US" sz="1200" kern="1200" dirty="0" smtClean="0">
                <a:solidFill>
                  <a:schemeClr val="tx1"/>
                </a:solidFill>
                <a:effectLst/>
                <a:latin typeface="+mn-lt"/>
                <a:ea typeface="+mn-ea"/>
                <a:cs typeface="+mn-cs"/>
              </a:rPr>
              <a:t> and give each team a large sheet of paper (see above). Your children are going to make a huge graphic score of Clyne’s piece. Her music breaks down to three sections and each section has three important ideas within it. Explain this to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team to select three </a:t>
            </a:r>
            <a:r>
              <a:rPr lang="en-US" sz="1200" b="1"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as they listen to the beginning of the full orchestral performance again (0’00 – 1’48). The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will represent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pounding rhythm played on low bass instruments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long notes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Bursts of short fast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the following rules –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The left edge of the page is the beginning of the piece</a:t>
            </a:r>
          </a:p>
          <a:p>
            <a:pPr lvl="0"/>
            <a:r>
              <a:rPr lang="en-GB" sz="1200" kern="1200" dirty="0" smtClean="0">
                <a:solidFill>
                  <a:schemeClr val="tx1"/>
                </a:solidFill>
                <a:effectLst/>
                <a:latin typeface="+mn-lt"/>
                <a:ea typeface="+mn-ea"/>
                <a:cs typeface="+mn-cs"/>
              </a:rPr>
              <a:t>	The right edge is the end of this section</a:t>
            </a:r>
          </a:p>
          <a:p>
            <a:pPr lvl="0"/>
            <a:r>
              <a:rPr lang="en-GB" sz="1200" kern="1200" dirty="0" smtClean="0">
                <a:solidFill>
                  <a:schemeClr val="tx1"/>
                </a:solidFill>
                <a:effectLst/>
                <a:latin typeface="+mn-lt"/>
                <a:ea typeface="+mn-ea"/>
                <a:cs typeface="+mn-cs"/>
              </a:rPr>
              <a:t>	The top is for the highest sounds</a:t>
            </a:r>
          </a:p>
          <a:p>
            <a:pPr lvl="0"/>
            <a:r>
              <a:rPr lang="en-GB" sz="1200" kern="1200" dirty="0" smtClean="0">
                <a:solidFill>
                  <a:schemeClr val="tx1"/>
                </a:solidFill>
                <a:effectLst/>
                <a:latin typeface="+mn-lt"/>
                <a:ea typeface="+mn-ea"/>
                <a:cs typeface="+mn-cs"/>
              </a:rPr>
              <a:t>	The bottom is for the lowest sounds</a:t>
            </a:r>
          </a:p>
          <a:p>
            <a:r>
              <a:rPr lang="en-GB" dirty="0" smtClean="0">
                <a:effectLst/>
              </a:rPr>
              <a:t/>
            </a:r>
            <a:br>
              <a:rPr lang="en-GB" dirty="0" smtClean="0">
                <a:effectLst/>
              </a:rPr>
            </a:br>
            <a:r>
              <a:rPr lang="en-GB" dirty="0" smtClean="0">
                <a:effectLst/>
              </a:rPr>
              <a:t>	</a:t>
            </a:r>
            <a:r>
              <a:rPr lang="en-GB" sz="1200" kern="1200" dirty="0" smtClean="0">
                <a:solidFill>
                  <a:schemeClr val="tx1"/>
                </a:solidFill>
                <a:effectLst/>
                <a:latin typeface="+mn-lt"/>
                <a:ea typeface="+mn-ea"/>
                <a:cs typeface="+mn-cs"/>
              </a:rPr>
              <a:t>Make sure your children understand this and that they have their three chosen colours.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 to the beginning of the performance again</a:t>
            </a:r>
            <a:r>
              <a:rPr lang="en-GB" sz="1200" kern="1200" dirty="0" smtClean="0">
                <a:solidFill>
                  <a:schemeClr val="tx1"/>
                </a:solidFill>
                <a:effectLst/>
                <a:latin typeface="+mn-lt"/>
                <a:ea typeface="+mn-ea"/>
                <a:cs typeface="+mn-cs"/>
              </a:rPr>
              <a:t> (0’00 – 1’48). As they listen each team must ‘draw’ the music plotting onto the page when the three above ideas occur and making shapes and symbols to represent them. So, they might draw a long jerky line at the bottom of the page for the basses in black, thick, horizontal lines in red for the long notes, and blue scribbles for the fast flourishes.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explain that they have made a ‘graphic score’. Their next job is to choose instruments from whatever you have available and </a:t>
            </a:r>
            <a:r>
              <a:rPr lang="en-GB" sz="1200" b="1" kern="1200" dirty="0" smtClean="0">
                <a:solidFill>
                  <a:schemeClr val="tx1"/>
                </a:solidFill>
                <a:effectLst/>
                <a:latin typeface="+mn-lt"/>
                <a:ea typeface="+mn-ea"/>
                <a:cs typeface="+mn-cs"/>
              </a:rPr>
              <a:t>turn their score back into music</a:t>
            </a:r>
            <a:r>
              <a:rPr lang="en-GB" sz="1200" kern="1200" dirty="0" smtClean="0">
                <a:solidFill>
                  <a:schemeClr val="tx1"/>
                </a:solidFill>
                <a:effectLst/>
                <a:latin typeface="+mn-lt"/>
                <a:ea typeface="+mn-ea"/>
                <a:cs typeface="+mn-cs"/>
              </a:rPr>
              <a:t>. This doesn’t have to sound anything like Anna Clyne’s piece at all - it is a new piece inspired by the marks on their page. Keep their art for future lessons and ask the children to write carefully down what they have created musically </a:t>
            </a:r>
          </a:p>
          <a:p>
            <a:r>
              <a:rPr lang="en-GB" sz="1200" kern="1200" dirty="0" smtClean="0">
                <a:solidFill>
                  <a:schemeClr val="tx1"/>
                </a:solidFill>
                <a:effectLst/>
                <a:latin typeface="+mn-lt"/>
                <a:ea typeface="+mn-ea"/>
                <a:cs typeface="+mn-cs"/>
              </a:rPr>
              <a:t> </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r>
              <a:rPr lang="en-GB" sz="1200" i="1" kern="1200" dirty="0" smtClean="0">
                <a:solidFill>
                  <a:schemeClr val="tx1"/>
                </a:solidFill>
                <a:effectLst/>
                <a:latin typeface="+mn-lt"/>
                <a:ea typeface="+mn-ea"/>
                <a:cs typeface="+mn-cs"/>
              </a:rPr>
              <a:t>For this project your children will be working in small teams of 3 or 6 so choose these teams carefully. Each team needs several sheets of very large paper. The back of wallpaper or a roll of lining paper would be ideal.</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to your class</a:t>
            </a:r>
            <a:r>
              <a:rPr lang="en-GB" sz="1200" kern="1200" dirty="0" smtClean="0">
                <a:solidFill>
                  <a:schemeClr val="tx1"/>
                </a:solidFill>
                <a:effectLst/>
                <a:latin typeface="+mn-lt"/>
                <a:ea typeface="+mn-ea"/>
                <a:cs typeface="+mn-cs"/>
              </a:rPr>
              <a:t> that they are going to create their own version of the Night Ferry using the exact same method as Anna Clyne. To do this they are going to work in small teams and create art, music and words together.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your class into their teams</a:t>
            </a:r>
            <a:r>
              <a:rPr lang="en-US" sz="1200" kern="1200" dirty="0" smtClean="0">
                <a:solidFill>
                  <a:schemeClr val="tx1"/>
                </a:solidFill>
                <a:effectLst/>
                <a:latin typeface="+mn-lt"/>
                <a:ea typeface="+mn-ea"/>
                <a:cs typeface="+mn-cs"/>
              </a:rPr>
              <a:t> and give each team a large sheet of paper (see above). Your children are going to make a huge graphic score of Clyne’s piece. Her music breaks down to three sections and each section has three important ideas within it. Explain this to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team to select three </a:t>
            </a:r>
            <a:r>
              <a:rPr lang="en-US" sz="1200" b="1"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as they listen to the beginning of the full orchestral performance again (0’00 – 1’48). The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will represent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pounding rhythm played on low bass instruments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long notes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Bursts of short fast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the following rules –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The left edge of the page is the beginning of the piece</a:t>
            </a:r>
          </a:p>
          <a:p>
            <a:pPr lvl="0"/>
            <a:r>
              <a:rPr lang="en-GB" sz="1200" kern="1200" dirty="0" smtClean="0">
                <a:solidFill>
                  <a:schemeClr val="tx1"/>
                </a:solidFill>
                <a:effectLst/>
                <a:latin typeface="+mn-lt"/>
                <a:ea typeface="+mn-ea"/>
                <a:cs typeface="+mn-cs"/>
              </a:rPr>
              <a:t>	The right edge is the end of this section</a:t>
            </a:r>
          </a:p>
          <a:p>
            <a:pPr lvl="0"/>
            <a:r>
              <a:rPr lang="en-GB" sz="1200" kern="1200" dirty="0" smtClean="0">
                <a:solidFill>
                  <a:schemeClr val="tx1"/>
                </a:solidFill>
                <a:effectLst/>
                <a:latin typeface="+mn-lt"/>
                <a:ea typeface="+mn-ea"/>
                <a:cs typeface="+mn-cs"/>
              </a:rPr>
              <a:t>	The top is for the highest sounds</a:t>
            </a:r>
          </a:p>
          <a:p>
            <a:pPr lvl="0"/>
            <a:r>
              <a:rPr lang="en-GB" sz="1200" kern="1200" dirty="0" smtClean="0">
                <a:solidFill>
                  <a:schemeClr val="tx1"/>
                </a:solidFill>
                <a:effectLst/>
                <a:latin typeface="+mn-lt"/>
                <a:ea typeface="+mn-ea"/>
                <a:cs typeface="+mn-cs"/>
              </a:rPr>
              <a:t>	The bottom is for the lowest sounds</a:t>
            </a:r>
          </a:p>
          <a:p>
            <a:r>
              <a:rPr lang="en-GB" dirty="0" smtClean="0">
                <a:effectLst/>
              </a:rPr>
              <a:t/>
            </a:r>
            <a:br>
              <a:rPr lang="en-GB" dirty="0" smtClean="0">
                <a:effectLst/>
              </a:rPr>
            </a:br>
            <a:r>
              <a:rPr lang="en-GB" dirty="0" smtClean="0">
                <a:effectLst/>
              </a:rPr>
              <a:t>	</a:t>
            </a:r>
            <a:r>
              <a:rPr lang="en-GB" sz="1200" kern="1200" dirty="0" smtClean="0">
                <a:solidFill>
                  <a:schemeClr val="tx1"/>
                </a:solidFill>
                <a:effectLst/>
                <a:latin typeface="+mn-lt"/>
                <a:ea typeface="+mn-ea"/>
                <a:cs typeface="+mn-cs"/>
              </a:rPr>
              <a:t>Make sure your children understand this and that they have their three chosen colours.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 to the beginning of the performance again</a:t>
            </a:r>
            <a:r>
              <a:rPr lang="en-GB" sz="1200" kern="1200" dirty="0" smtClean="0">
                <a:solidFill>
                  <a:schemeClr val="tx1"/>
                </a:solidFill>
                <a:effectLst/>
                <a:latin typeface="+mn-lt"/>
                <a:ea typeface="+mn-ea"/>
                <a:cs typeface="+mn-cs"/>
              </a:rPr>
              <a:t> (0’00 – 1’48). As they listen each team must ‘draw’ the music plotting onto the page when the three above ideas occur and making shapes and symbols to represent them. So, they might draw a long jerky line at the bottom of the page for the basses in black, thick, horizontal lines in red for the long notes, and blue scribbles for the fast flourishes.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explain that they have made a ‘graphic score’. Their next job is to choose instruments from whatever you have available and </a:t>
            </a:r>
            <a:r>
              <a:rPr lang="en-GB" sz="1200" b="1" kern="1200" dirty="0" smtClean="0">
                <a:solidFill>
                  <a:schemeClr val="tx1"/>
                </a:solidFill>
                <a:effectLst/>
                <a:latin typeface="+mn-lt"/>
                <a:ea typeface="+mn-ea"/>
                <a:cs typeface="+mn-cs"/>
              </a:rPr>
              <a:t>turn their score back into music</a:t>
            </a:r>
            <a:r>
              <a:rPr lang="en-GB" sz="1200" kern="1200" dirty="0" smtClean="0">
                <a:solidFill>
                  <a:schemeClr val="tx1"/>
                </a:solidFill>
                <a:effectLst/>
                <a:latin typeface="+mn-lt"/>
                <a:ea typeface="+mn-ea"/>
                <a:cs typeface="+mn-cs"/>
              </a:rPr>
              <a:t>. This doesn’t have to sound anything like Anna Clyne’s piece at all - it is a new piece inspired by the marks on their page. Keep their art for future lessons and ask the children to write carefully down what they have created musically </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14</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15</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Split back into your groups and give out fresh paper.</a:t>
            </a:r>
            <a:r>
              <a:rPr lang="en-GB" sz="1200" kern="1200" dirty="0" smtClean="0">
                <a:solidFill>
                  <a:schemeClr val="tx1"/>
                </a:solidFill>
                <a:effectLst/>
                <a:latin typeface="+mn-lt"/>
                <a:ea typeface="+mn-ea"/>
                <a:cs typeface="+mn-cs"/>
              </a:rPr>
              <a:t> Ask your children to place it as they did during the last lesson and remember where the high and low notes go and where the start and finish is (just like last lesson)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Play the next section of Night Ferry</a:t>
            </a:r>
            <a:r>
              <a:rPr lang="en-GB" sz="1200" kern="1200" dirty="0" smtClean="0">
                <a:solidFill>
                  <a:schemeClr val="tx1"/>
                </a:solidFill>
                <a:effectLst/>
                <a:latin typeface="+mn-lt"/>
                <a:ea typeface="+mn-ea"/>
                <a:cs typeface="+mn-cs"/>
              </a:rPr>
              <a:t> (1’48 – 3’13). This section features three new ideas – </a:t>
            </a:r>
          </a:p>
          <a:p>
            <a:pPr lvl="0"/>
            <a:r>
              <a:rPr lang="en-GB" sz="1200" kern="1200" dirty="0" smtClean="0">
                <a:solidFill>
                  <a:schemeClr val="tx1"/>
                </a:solidFill>
                <a:effectLst/>
                <a:latin typeface="+mn-lt"/>
                <a:ea typeface="+mn-ea"/>
                <a:cs typeface="+mn-cs"/>
              </a:rPr>
              <a:t>	Mad scales rushing up and down (a scale is just a series of notes moving stepwise)</a:t>
            </a:r>
          </a:p>
          <a:p>
            <a:pPr lvl="0"/>
            <a:r>
              <a:rPr lang="en-GB" sz="1200" kern="1200" dirty="0" smtClean="0">
                <a:solidFill>
                  <a:schemeClr val="tx1"/>
                </a:solidFill>
                <a:effectLst/>
                <a:latin typeface="+mn-lt"/>
                <a:ea typeface="+mn-ea"/>
                <a:cs typeface="+mn-cs"/>
              </a:rPr>
              <a:t>	Stabs (unexpected chords played by many musicians at the same time)</a:t>
            </a:r>
          </a:p>
          <a:p>
            <a:pPr lvl="0"/>
            <a:r>
              <a:rPr lang="en-GB" sz="1200" kern="1200" dirty="0" smtClean="0">
                <a:solidFill>
                  <a:schemeClr val="tx1"/>
                </a:solidFill>
                <a:effectLst/>
                <a:latin typeface="+mn-lt"/>
                <a:ea typeface="+mn-ea"/>
                <a:cs typeface="+mn-cs"/>
              </a:rPr>
              <a:t>	Shimmers and rumbles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Again, </a:t>
            </a:r>
            <a:r>
              <a:rPr lang="en-GB" sz="1200" kern="1200" dirty="0" smtClean="0">
                <a:solidFill>
                  <a:schemeClr val="tx1"/>
                </a:solidFill>
                <a:effectLst/>
                <a:latin typeface="+mn-lt"/>
                <a:ea typeface="+mn-ea"/>
                <a:cs typeface="+mn-cs"/>
              </a:rPr>
              <a:t>your children must choose a colour for each idea and as you play the section again, draw it on their page thus creating a new graphic score</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ask each group to reinterpret their new score on instruments just as they did in the previous lesson. Remember to keep their art safe for use later and ‘notate' their musical ideas somehow (a simple list of events is the easiest method)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16</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Split back into your groups and give out fresh paper.</a:t>
            </a:r>
            <a:r>
              <a:rPr lang="en-GB" sz="1200" kern="1200" dirty="0" smtClean="0">
                <a:solidFill>
                  <a:schemeClr val="tx1"/>
                </a:solidFill>
                <a:effectLst/>
                <a:latin typeface="+mn-lt"/>
                <a:ea typeface="+mn-ea"/>
                <a:cs typeface="+mn-cs"/>
              </a:rPr>
              <a:t> Ask your children to place it as they did during the last lesson and remember where the high and low notes go and where the start and finish is (just like last lesson)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Play the next section of Night Ferry</a:t>
            </a:r>
            <a:r>
              <a:rPr lang="en-GB" sz="1200" kern="1200" dirty="0" smtClean="0">
                <a:solidFill>
                  <a:schemeClr val="tx1"/>
                </a:solidFill>
                <a:effectLst/>
                <a:latin typeface="+mn-lt"/>
                <a:ea typeface="+mn-ea"/>
                <a:cs typeface="+mn-cs"/>
              </a:rPr>
              <a:t> (1’48 – 3’13). This section features three new ideas – </a:t>
            </a:r>
          </a:p>
          <a:p>
            <a:pPr lvl="0"/>
            <a:r>
              <a:rPr lang="en-GB" sz="1200" kern="1200" dirty="0" smtClean="0">
                <a:solidFill>
                  <a:schemeClr val="tx1"/>
                </a:solidFill>
                <a:effectLst/>
                <a:latin typeface="+mn-lt"/>
                <a:ea typeface="+mn-ea"/>
                <a:cs typeface="+mn-cs"/>
              </a:rPr>
              <a:t>	Mad scales rushing up and down (a scale is just a series of notes moving stepwise)</a:t>
            </a:r>
          </a:p>
          <a:p>
            <a:pPr lvl="0"/>
            <a:r>
              <a:rPr lang="en-GB" sz="1200" kern="1200" dirty="0" smtClean="0">
                <a:solidFill>
                  <a:schemeClr val="tx1"/>
                </a:solidFill>
                <a:effectLst/>
                <a:latin typeface="+mn-lt"/>
                <a:ea typeface="+mn-ea"/>
                <a:cs typeface="+mn-cs"/>
              </a:rPr>
              <a:t>	Stabs (unexpected chords played by many musicians at the same time)</a:t>
            </a:r>
          </a:p>
          <a:p>
            <a:pPr lvl="0"/>
            <a:r>
              <a:rPr lang="en-GB" sz="1200" kern="1200" dirty="0" smtClean="0">
                <a:solidFill>
                  <a:schemeClr val="tx1"/>
                </a:solidFill>
                <a:effectLst/>
                <a:latin typeface="+mn-lt"/>
                <a:ea typeface="+mn-ea"/>
                <a:cs typeface="+mn-cs"/>
              </a:rPr>
              <a:t>	Shimmers and rumbles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Again, </a:t>
            </a:r>
            <a:r>
              <a:rPr lang="en-GB" sz="1200" kern="1200" dirty="0" smtClean="0">
                <a:solidFill>
                  <a:schemeClr val="tx1"/>
                </a:solidFill>
                <a:effectLst/>
                <a:latin typeface="+mn-lt"/>
                <a:ea typeface="+mn-ea"/>
                <a:cs typeface="+mn-cs"/>
              </a:rPr>
              <a:t>your children must choose a colour for each idea and as you play the section again, draw it on their page thus creating a new graphic score</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ask each group to reinterpret their new score on instruments just as they did in the previous lesson. Remember to keep their art safe for use later and ‘notate' their musical ideas somehow (a simple list of events is the easiest method)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17</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Split back into your groups and give out fresh paper.</a:t>
            </a:r>
            <a:r>
              <a:rPr lang="en-GB" sz="1200" kern="1200" dirty="0" smtClean="0">
                <a:solidFill>
                  <a:schemeClr val="tx1"/>
                </a:solidFill>
                <a:effectLst/>
                <a:latin typeface="+mn-lt"/>
                <a:ea typeface="+mn-ea"/>
                <a:cs typeface="+mn-cs"/>
              </a:rPr>
              <a:t> Ask your children to place it as they did during the last lesson and remember where the high and low notes go and where the start and finish is (just like last lesson)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Play the next section of Night Ferry</a:t>
            </a:r>
            <a:r>
              <a:rPr lang="en-GB" sz="1200" kern="1200" dirty="0" smtClean="0">
                <a:solidFill>
                  <a:schemeClr val="tx1"/>
                </a:solidFill>
                <a:effectLst/>
                <a:latin typeface="+mn-lt"/>
                <a:ea typeface="+mn-ea"/>
                <a:cs typeface="+mn-cs"/>
              </a:rPr>
              <a:t> (1’48 – 3’13). This section features three new ideas – </a:t>
            </a:r>
          </a:p>
          <a:p>
            <a:pPr lvl="0"/>
            <a:r>
              <a:rPr lang="en-GB" sz="1200" kern="1200" dirty="0" smtClean="0">
                <a:solidFill>
                  <a:schemeClr val="tx1"/>
                </a:solidFill>
                <a:effectLst/>
                <a:latin typeface="+mn-lt"/>
                <a:ea typeface="+mn-ea"/>
                <a:cs typeface="+mn-cs"/>
              </a:rPr>
              <a:t>	Mad scales rushing up and down (a scale is just a series of notes moving stepwise)</a:t>
            </a:r>
          </a:p>
          <a:p>
            <a:pPr lvl="0"/>
            <a:r>
              <a:rPr lang="en-GB" sz="1200" kern="1200" dirty="0" smtClean="0">
                <a:solidFill>
                  <a:schemeClr val="tx1"/>
                </a:solidFill>
                <a:effectLst/>
                <a:latin typeface="+mn-lt"/>
                <a:ea typeface="+mn-ea"/>
                <a:cs typeface="+mn-cs"/>
              </a:rPr>
              <a:t>	Stabs (unexpected chords played by many musicians at the same time)</a:t>
            </a:r>
          </a:p>
          <a:p>
            <a:pPr lvl="0"/>
            <a:r>
              <a:rPr lang="en-GB" sz="1200" kern="1200" dirty="0" smtClean="0">
                <a:solidFill>
                  <a:schemeClr val="tx1"/>
                </a:solidFill>
                <a:effectLst/>
                <a:latin typeface="+mn-lt"/>
                <a:ea typeface="+mn-ea"/>
                <a:cs typeface="+mn-cs"/>
              </a:rPr>
              <a:t>	Shimmers and rumbles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Again, </a:t>
            </a:r>
            <a:r>
              <a:rPr lang="en-GB" sz="1200" kern="1200" dirty="0" smtClean="0">
                <a:solidFill>
                  <a:schemeClr val="tx1"/>
                </a:solidFill>
                <a:effectLst/>
                <a:latin typeface="+mn-lt"/>
                <a:ea typeface="+mn-ea"/>
                <a:cs typeface="+mn-cs"/>
              </a:rPr>
              <a:t>your children must choose a colour for each idea and as you play the section again, draw it on their page thus creating a new graphic score</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ask each group to reinterpret their new score on instruments just as they did in the previous lesson. Remember to keep their art safe for use later and ‘notate' their musical ideas somehow (a simple list of events is the easiest method)</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18</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19</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Repeat the activities in lesson 3 </a:t>
            </a:r>
            <a:r>
              <a:rPr lang="en-GB" sz="1200" kern="1200" dirty="0" smtClean="0">
                <a:solidFill>
                  <a:schemeClr val="tx1"/>
                </a:solidFill>
                <a:effectLst/>
                <a:latin typeface="+mn-lt"/>
                <a:ea typeface="+mn-ea"/>
                <a:cs typeface="+mn-cs"/>
              </a:rPr>
              <a:t>with a new page and the final section of music (3’13 – end).</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first</a:t>
            </a:r>
            <a:r>
              <a:rPr lang="en-GB" sz="1200" kern="1200" dirty="0" smtClean="0">
                <a:solidFill>
                  <a:schemeClr val="tx1"/>
                </a:solidFill>
                <a:effectLst/>
                <a:latin typeface="+mn-lt"/>
                <a:ea typeface="+mn-ea"/>
                <a:cs typeface="+mn-cs"/>
              </a:rPr>
              <a:t> that this section uses ideas we have already encountered. It’s a repeat of the opening section but more fragmented (it starts and stops unpredictably). You can warn your children of this and ask them to get their lesson 2 colours ready or let them discover it for themselves.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At the end of this lesson, </a:t>
            </a:r>
            <a:r>
              <a:rPr lang="en-GB" sz="1200" kern="1200" dirty="0" smtClean="0">
                <a:solidFill>
                  <a:schemeClr val="tx1"/>
                </a:solidFill>
                <a:effectLst/>
                <a:latin typeface="+mn-lt"/>
                <a:ea typeface="+mn-ea"/>
                <a:cs typeface="+mn-cs"/>
              </a:rPr>
              <a:t>your groups will have created three large graphic scores and three corresponding pieces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20</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p>
          <a:p>
            <a:endParaRPr lang="en-GB" sz="1200" i="0" kern="1200" dirty="0" smtClean="0">
              <a:solidFill>
                <a:schemeClr val="tx1"/>
              </a:solidFill>
              <a:effectLst/>
              <a:latin typeface="+mn-lt"/>
              <a:ea typeface="+mn-ea"/>
              <a:cs typeface="+mn-cs"/>
            </a:endParaRPr>
          </a:p>
          <a:p>
            <a:pPr lvl="0" rtl="0"/>
            <a:r>
              <a:rPr lang="en-GB" sz="1200" kern="1200" dirty="0" smtClean="0">
                <a:solidFill>
                  <a:schemeClr val="tx1"/>
                </a:solidFill>
                <a:effectLst/>
                <a:latin typeface="+mn-lt"/>
                <a:ea typeface="+mn-ea"/>
                <a:cs typeface="+mn-cs"/>
              </a:rPr>
              <a:t>Art materials – very large paper</a:t>
            </a:r>
          </a:p>
          <a:p>
            <a:pPr lvl="0" rtl="0"/>
            <a:r>
              <a:rPr lang="en-GB" sz="1200" kern="1200" dirty="0" smtClean="0">
                <a:solidFill>
                  <a:schemeClr val="tx1"/>
                </a:solidFill>
                <a:effectLst/>
                <a:latin typeface="+mn-lt"/>
                <a:ea typeface="+mn-ea"/>
                <a:cs typeface="+mn-cs"/>
              </a:rPr>
              <a:t>A very large space (the school hall would be ideal)</a:t>
            </a:r>
          </a:p>
          <a:p>
            <a:pPr lvl="0" rtl="0"/>
            <a:r>
              <a:rPr lang="en-GB" sz="1200" kern="1200" dirty="0" smtClean="0">
                <a:solidFill>
                  <a:schemeClr val="tx1"/>
                </a:solidFill>
                <a:effectLst/>
                <a:latin typeface="+mn-lt"/>
                <a:ea typeface="+mn-ea"/>
                <a:cs typeface="+mn-cs"/>
              </a:rPr>
              <a:t>Classroom percussion instruments and any other instruments that your children might be learning</a:t>
            </a:r>
          </a:p>
          <a:p>
            <a:endParaRPr lang="en-GB" sz="1200" i="0" kern="1200" dirty="0" smtClean="0">
              <a:solidFill>
                <a:schemeClr val="tx1"/>
              </a:solidFill>
              <a:effectLst/>
              <a:latin typeface="+mn-lt"/>
              <a:ea typeface="+mn-ea"/>
              <a:cs typeface="+mn-cs"/>
            </a:endParaRP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poetry and artwork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into a bigger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8178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Repeat the activities in lesson 3 </a:t>
            </a:r>
            <a:r>
              <a:rPr lang="en-GB" sz="1200" kern="1200" dirty="0" smtClean="0">
                <a:solidFill>
                  <a:schemeClr val="tx1"/>
                </a:solidFill>
                <a:effectLst/>
                <a:latin typeface="+mn-lt"/>
                <a:ea typeface="+mn-ea"/>
                <a:cs typeface="+mn-cs"/>
              </a:rPr>
              <a:t>with a new page and the final section of music (3’13 – end).</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first</a:t>
            </a:r>
            <a:r>
              <a:rPr lang="en-GB" sz="1200" kern="1200" dirty="0" smtClean="0">
                <a:solidFill>
                  <a:schemeClr val="tx1"/>
                </a:solidFill>
                <a:effectLst/>
                <a:latin typeface="+mn-lt"/>
                <a:ea typeface="+mn-ea"/>
                <a:cs typeface="+mn-cs"/>
              </a:rPr>
              <a:t> that this section uses ideas we have already encountered. It’s a repeat of the opening section but more fragmented (it starts and stops unpredictably). You can warn your children of this and ask them to get their lesson 2 colours ready or let them discover it for themselves.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At the end of this lesson, </a:t>
            </a:r>
            <a:r>
              <a:rPr lang="en-GB" sz="1200" kern="1200" dirty="0" smtClean="0">
                <a:solidFill>
                  <a:schemeClr val="tx1"/>
                </a:solidFill>
                <a:effectLst/>
                <a:latin typeface="+mn-lt"/>
                <a:ea typeface="+mn-ea"/>
                <a:cs typeface="+mn-cs"/>
              </a:rPr>
              <a:t>your groups will have created three large graphic scores and three corresponding pieces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21</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into a bigger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22</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 </a:t>
            </a:r>
            <a:r>
              <a:rPr lang="en-GB" sz="1200" kern="1200" dirty="0" smtClean="0">
                <a:solidFill>
                  <a:schemeClr val="tx1"/>
                </a:solidFill>
                <a:effectLst/>
                <a:latin typeface="+mn-lt"/>
                <a:ea typeface="+mn-ea"/>
                <a:cs typeface="+mn-cs"/>
              </a:rPr>
              <a:t>Begin with a recap of all the rhythms and the structure on body percussion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Holst’s piece has a special ending called a ‘coda’. Write the following list on the board and have a quick discussion about it </a:t>
            </a:r>
          </a:p>
          <a:p>
            <a:pPr lvl="0"/>
            <a:r>
              <a:rPr lang="en-GB" sz="1200" kern="1200" dirty="0" smtClean="0">
                <a:solidFill>
                  <a:schemeClr val="tx1"/>
                </a:solidFill>
                <a:effectLst/>
                <a:latin typeface="+mn-lt"/>
                <a:ea typeface="+mn-ea"/>
                <a:cs typeface="+mn-cs"/>
              </a:rPr>
              <a:t>	Short scurrying x2</a:t>
            </a:r>
          </a:p>
          <a:p>
            <a:pPr lvl="0"/>
            <a:r>
              <a:rPr lang="en-GB" sz="1200" kern="1200" dirty="0" smtClean="0">
                <a:solidFill>
                  <a:schemeClr val="tx1"/>
                </a:solidFill>
                <a:effectLst/>
                <a:latin typeface="+mn-lt"/>
                <a:ea typeface="+mn-ea"/>
                <a:cs typeface="+mn-cs"/>
              </a:rPr>
              <a:t>	Long scurrying </a:t>
            </a:r>
          </a:p>
          <a:p>
            <a:pPr lvl="0"/>
            <a:r>
              <a:rPr lang="en-GB" sz="1200" kern="1200" dirty="0" smtClean="0">
                <a:solidFill>
                  <a:schemeClr val="tx1"/>
                </a:solidFill>
                <a:effectLst/>
                <a:latin typeface="+mn-lt"/>
                <a:ea typeface="+mn-ea"/>
                <a:cs typeface="+mn-cs"/>
              </a:rPr>
              <a:t>	Random ‘bangs’</a:t>
            </a:r>
          </a:p>
          <a:p>
            <a:pPr lvl="0"/>
            <a:r>
              <a:rPr lang="en-GB" sz="1200" kern="1200" dirty="0" smtClean="0">
                <a:solidFill>
                  <a:schemeClr val="tx1"/>
                </a:solidFill>
                <a:effectLst/>
                <a:latin typeface="+mn-lt"/>
                <a:ea typeface="+mn-ea"/>
                <a:cs typeface="+mn-cs"/>
              </a:rPr>
              <a:t>	Long note (G)</a:t>
            </a:r>
          </a:p>
          <a:p>
            <a:r>
              <a:rPr lang="en-GB"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OR</a:t>
            </a:r>
            <a:r>
              <a:rPr lang="en-US" sz="1200" kern="1200" dirty="0" smtClean="0">
                <a:solidFill>
                  <a:schemeClr val="tx1"/>
                </a:solidFill>
                <a:effectLst/>
                <a:latin typeface="+mn-lt"/>
                <a:ea typeface="+mn-ea"/>
                <a:cs typeface="+mn-cs"/>
              </a:rPr>
              <a:t>…. listen to the end of Mars and ask your class to write down or draw what is happening. Use the last 45 seconds of any version. Continue this lesson 	using their drawings (or ‘scores’) rather than your list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Splitting back into your two original working groups, </a:t>
            </a:r>
            <a:r>
              <a:rPr lang="en-GB" sz="1200" kern="1200" dirty="0" smtClean="0">
                <a:solidFill>
                  <a:schemeClr val="tx1"/>
                </a:solidFill>
                <a:effectLst/>
                <a:latin typeface="+mn-lt"/>
                <a:ea typeface="+mn-ea"/>
                <a:cs typeface="+mn-cs"/>
              </a:rPr>
              <a:t>challenge each group to interpret the list (or their drawings) using the instruments they already have</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the groups back together </a:t>
            </a:r>
            <a:r>
              <a:rPr lang="en-GB" sz="1200" kern="1200" dirty="0" smtClean="0">
                <a:solidFill>
                  <a:schemeClr val="tx1"/>
                </a:solidFill>
                <a:effectLst/>
                <a:latin typeface="+mn-lt"/>
                <a:ea typeface="+mn-ea"/>
                <a:cs typeface="+mn-cs"/>
              </a:rPr>
              <a:t>and hear what they have created. Ask the class to join their efforts together to make one big coda.</a:t>
            </a:r>
          </a:p>
          <a:p>
            <a:r>
              <a:rPr lang="en-GB" sz="1200" i="1" kern="1200" dirty="0" smtClean="0">
                <a:solidFill>
                  <a:schemeClr val="tx1"/>
                </a:solidFill>
                <a:effectLst/>
                <a:latin typeface="+mn-lt"/>
                <a:ea typeface="+mn-ea"/>
                <a:cs typeface="+mn-cs"/>
              </a:rPr>
              <a:t>	Once this is achieved listen to the real thing and follow the list (or their drawings) along.</a:t>
            </a:r>
            <a:endParaRPr lang="en-GB" sz="1200" kern="1200" dirty="0" smtClean="0">
              <a:solidFill>
                <a:schemeClr val="tx1"/>
              </a:solidFill>
              <a:effectLst/>
              <a:latin typeface="+mn-lt"/>
              <a:ea typeface="+mn-ea"/>
              <a:cs typeface="+mn-cs"/>
            </a:endParaRPr>
          </a:p>
          <a:p>
            <a:r>
              <a:rPr lang="en-GB" dirty="0" smtClean="0">
                <a:effectLst/>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add this coda on to the end of the piece you created last week and perform your finished piece to another class.</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23</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 </a:t>
            </a:r>
            <a:r>
              <a:rPr lang="en-GB" sz="1200" kern="1200" dirty="0" smtClean="0">
                <a:solidFill>
                  <a:schemeClr val="tx1"/>
                </a:solidFill>
                <a:effectLst/>
                <a:latin typeface="+mn-lt"/>
                <a:ea typeface="+mn-ea"/>
                <a:cs typeface="+mn-cs"/>
              </a:rPr>
              <a:t>Begin with a recap of all the rhythms and the structure on body percussion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Holst’s piece has a special ending called a ‘coda’. Write the following list on the board and have a quick discussion about it </a:t>
            </a:r>
          </a:p>
          <a:p>
            <a:pPr lvl="0"/>
            <a:r>
              <a:rPr lang="en-GB" sz="1200" kern="1200" dirty="0" smtClean="0">
                <a:solidFill>
                  <a:schemeClr val="tx1"/>
                </a:solidFill>
                <a:effectLst/>
                <a:latin typeface="+mn-lt"/>
                <a:ea typeface="+mn-ea"/>
                <a:cs typeface="+mn-cs"/>
              </a:rPr>
              <a:t>	Short scurrying x2</a:t>
            </a:r>
          </a:p>
          <a:p>
            <a:pPr lvl="0"/>
            <a:r>
              <a:rPr lang="en-GB" sz="1200" kern="1200" dirty="0" smtClean="0">
                <a:solidFill>
                  <a:schemeClr val="tx1"/>
                </a:solidFill>
                <a:effectLst/>
                <a:latin typeface="+mn-lt"/>
                <a:ea typeface="+mn-ea"/>
                <a:cs typeface="+mn-cs"/>
              </a:rPr>
              <a:t>	Long scurrying </a:t>
            </a:r>
          </a:p>
          <a:p>
            <a:pPr lvl="0"/>
            <a:r>
              <a:rPr lang="en-GB" sz="1200" kern="1200" dirty="0" smtClean="0">
                <a:solidFill>
                  <a:schemeClr val="tx1"/>
                </a:solidFill>
                <a:effectLst/>
                <a:latin typeface="+mn-lt"/>
                <a:ea typeface="+mn-ea"/>
                <a:cs typeface="+mn-cs"/>
              </a:rPr>
              <a:t>	Random ‘bangs’</a:t>
            </a:r>
          </a:p>
          <a:p>
            <a:pPr lvl="0"/>
            <a:r>
              <a:rPr lang="en-GB" sz="1200" kern="1200" dirty="0" smtClean="0">
                <a:solidFill>
                  <a:schemeClr val="tx1"/>
                </a:solidFill>
                <a:effectLst/>
                <a:latin typeface="+mn-lt"/>
                <a:ea typeface="+mn-ea"/>
                <a:cs typeface="+mn-cs"/>
              </a:rPr>
              <a:t>	Long note (G)</a:t>
            </a:r>
          </a:p>
          <a:p>
            <a:r>
              <a:rPr lang="en-GB"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OR</a:t>
            </a:r>
            <a:r>
              <a:rPr lang="en-US" sz="1200" kern="1200" dirty="0" smtClean="0">
                <a:solidFill>
                  <a:schemeClr val="tx1"/>
                </a:solidFill>
                <a:effectLst/>
                <a:latin typeface="+mn-lt"/>
                <a:ea typeface="+mn-ea"/>
                <a:cs typeface="+mn-cs"/>
              </a:rPr>
              <a:t>…. listen to the end of Mars and ask your class to write down or draw what is happening. Use the last 45 seconds of any version. Continue this lesson 	using their drawings (or ‘scores’) rather than your list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Splitting back into your two original working groups, </a:t>
            </a:r>
            <a:r>
              <a:rPr lang="en-GB" sz="1200" kern="1200" dirty="0" smtClean="0">
                <a:solidFill>
                  <a:schemeClr val="tx1"/>
                </a:solidFill>
                <a:effectLst/>
                <a:latin typeface="+mn-lt"/>
                <a:ea typeface="+mn-ea"/>
                <a:cs typeface="+mn-cs"/>
              </a:rPr>
              <a:t>challenge each group to interpret the list (or their drawings) using the instruments they already have</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the groups back together </a:t>
            </a:r>
            <a:r>
              <a:rPr lang="en-GB" sz="1200" kern="1200" dirty="0" smtClean="0">
                <a:solidFill>
                  <a:schemeClr val="tx1"/>
                </a:solidFill>
                <a:effectLst/>
                <a:latin typeface="+mn-lt"/>
                <a:ea typeface="+mn-ea"/>
                <a:cs typeface="+mn-cs"/>
              </a:rPr>
              <a:t>and hear what they have created. Ask the class to join their efforts together to make one big coda.</a:t>
            </a:r>
          </a:p>
          <a:p>
            <a:r>
              <a:rPr lang="en-GB" sz="1200" i="1" kern="1200" dirty="0" smtClean="0">
                <a:solidFill>
                  <a:schemeClr val="tx1"/>
                </a:solidFill>
                <a:effectLst/>
                <a:latin typeface="+mn-lt"/>
                <a:ea typeface="+mn-ea"/>
                <a:cs typeface="+mn-cs"/>
              </a:rPr>
              <a:t>	Once this is achieved listen to the real thing and follow the list (or their drawings) along.</a:t>
            </a:r>
            <a:endParaRPr lang="en-GB" sz="1200" kern="1200" dirty="0" smtClean="0">
              <a:solidFill>
                <a:schemeClr val="tx1"/>
              </a:solidFill>
              <a:effectLst/>
              <a:latin typeface="+mn-lt"/>
              <a:ea typeface="+mn-ea"/>
              <a:cs typeface="+mn-cs"/>
            </a:endParaRPr>
          </a:p>
          <a:p>
            <a:r>
              <a:rPr lang="en-GB" dirty="0" smtClean="0">
                <a:effectLst/>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add this coda on to the end of the piece you created last week and perform your finished piece to another class.</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24</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25</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Begin with a quick focusing game </a:t>
            </a:r>
            <a:r>
              <a:rPr lang="en-GB" sz="1200" kern="1200" dirty="0" smtClean="0">
                <a:solidFill>
                  <a:schemeClr val="tx1"/>
                </a:solidFill>
                <a:effectLst/>
                <a:latin typeface="+mn-lt"/>
                <a:ea typeface="+mn-ea"/>
                <a:cs typeface="+mn-cs"/>
              </a:rPr>
              <a:t>and then ask each group to get out their art and instruments and spend five minutes putting their piece back together. Each group is going to perform to each other so ask them to find a space in the hall where every group member can be seen and their graphic score displayed as well. (I.e. they might want to form a semi-circle with the score on the floor in front of them)</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Create a performance with each group performing to each other. The audience can move around the space to each ‘orchestra’ rather than having to move the musicians each time.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If you have time, </a:t>
            </a:r>
            <a:r>
              <a:rPr lang="en-GB" sz="1200" kern="1200" dirty="0" smtClean="0">
                <a:solidFill>
                  <a:schemeClr val="tx1"/>
                </a:solidFill>
                <a:effectLst/>
                <a:latin typeface="+mn-lt"/>
                <a:ea typeface="+mn-ea"/>
                <a:cs typeface="+mn-cs"/>
              </a:rPr>
              <a:t>ask each child to choose their favourite piece. Give out A4 paper and pencils and as you hear the pieces again, ask each child to make a new graphic score inspired by their favourite piece as it is performed for the second time. This will be a much smaller, simpler score but it should still obey the rules established earlier (i.e. high notes at the top etc.)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Finish the lesson</a:t>
            </a:r>
            <a:r>
              <a:rPr lang="en-GB" sz="1200" kern="1200" dirty="0" smtClean="0">
                <a:solidFill>
                  <a:schemeClr val="tx1"/>
                </a:solidFill>
                <a:effectLst/>
                <a:latin typeface="+mn-lt"/>
                <a:ea typeface="+mn-ea"/>
                <a:cs typeface="+mn-cs"/>
              </a:rPr>
              <a:t>, and project, with a discussion. Ask the following questions – </a:t>
            </a:r>
          </a:p>
          <a:p>
            <a:pPr lvl="0"/>
            <a:r>
              <a:rPr lang="en-GB" sz="1200" kern="1200" dirty="0" smtClean="0">
                <a:solidFill>
                  <a:schemeClr val="tx1"/>
                </a:solidFill>
                <a:effectLst/>
                <a:latin typeface="+mn-lt"/>
                <a:ea typeface="+mn-ea"/>
                <a:cs typeface="+mn-cs"/>
              </a:rPr>
              <a:t>	Did you like this process?</a:t>
            </a:r>
          </a:p>
          <a:p>
            <a:pPr lvl="0"/>
            <a:r>
              <a:rPr lang="en-GB" sz="1200" kern="1200" dirty="0" smtClean="0">
                <a:solidFill>
                  <a:schemeClr val="tx1"/>
                </a:solidFill>
                <a:effectLst/>
                <a:latin typeface="+mn-lt"/>
                <a:ea typeface="+mn-ea"/>
                <a:cs typeface="+mn-cs"/>
              </a:rPr>
              <a:t>	Did you like the resulting artwork?</a:t>
            </a:r>
          </a:p>
          <a:p>
            <a:pPr lvl="0"/>
            <a:r>
              <a:rPr lang="en-GB" sz="1200" kern="1200" dirty="0" smtClean="0">
                <a:solidFill>
                  <a:schemeClr val="tx1"/>
                </a:solidFill>
                <a:effectLst/>
                <a:latin typeface="+mn-lt"/>
                <a:ea typeface="+mn-ea"/>
                <a:cs typeface="+mn-cs"/>
              </a:rPr>
              <a:t>	Did you like the music?</a:t>
            </a:r>
          </a:p>
          <a:p>
            <a:pPr lvl="0"/>
            <a:r>
              <a:rPr lang="en-GB" sz="1200" kern="1200" dirty="0" smtClean="0">
                <a:solidFill>
                  <a:schemeClr val="tx1"/>
                </a:solidFill>
                <a:effectLst/>
                <a:latin typeface="+mn-lt"/>
                <a:ea typeface="+mn-ea"/>
                <a:cs typeface="+mn-cs"/>
              </a:rPr>
              <a:t>	What was your favourite part - art or music?</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26</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Begin with a quick focusing game </a:t>
            </a:r>
            <a:r>
              <a:rPr lang="en-GB" sz="1200" kern="1200" dirty="0" smtClean="0">
                <a:solidFill>
                  <a:schemeClr val="tx1"/>
                </a:solidFill>
                <a:effectLst/>
                <a:latin typeface="+mn-lt"/>
                <a:ea typeface="+mn-ea"/>
                <a:cs typeface="+mn-cs"/>
              </a:rPr>
              <a:t>and then ask each group to get out their art and instruments and spend five minutes putting their piece back together. Each group is going to perform to each other so ask them to find a space in the hall where every group member can be seen and their graphic score displayed as well. (I.e. they might want to form a semi-circle with the score on the floor in front of them)</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Create a performance with each group performing to each other. The audience can move around the space to each ‘orchestra’ rather than having to move the musicians each time.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If you have time, </a:t>
            </a:r>
            <a:r>
              <a:rPr lang="en-GB" sz="1200" kern="1200" dirty="0" smtClean="0">
                <a:solidFill>
                  <a:schemeClr val="tx1"/>
                </a:solidFill>
                <a:effectLst/>
                <a:latin typeface="+mn-lt"/>
                <a:ea typeface="+mn-ea"/>
                <a:cs typeface="+mn-cs"/>
              </a:rPr>
              <a:t>ask each child to choose their favourite piece. Give out A4 paper and pencils and as you hear the pieces again, ask each child to make a new graphic score inspired by their favourite piece as it is performed for the second time. This will be a much smaller, simpler score but it should still obey the rules established earlier (i.e. high notes at the top etc.)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Finish the lesson</a:t>
            </a:r>
            <a:r>
              <a:rPr lang="en-GB" sz="1200" kern="1200" dirty="0" smtClean="0">
                <a:solidFill>
                  <a:schemeClr val="tx1"/>
                </a:solidFill>
                <a:effectLst/>
                <a:latin typeface="+mn-lt"/>
                <a:ea typeface="+mn-ea"/>
                <a:cs typeface="+mn-cs"/>
              </a:rPr>
              <a:t>, and project, with a discussion. Ask the following questions – </a:t>
            </a:r>
          </a:p>
          <a:p>
            <a:pPr lvl="0"/>
            <a:r>
              <a:rPr lang="en-GB" sz="1200" kern="1200" dirty="0" smtClean="0">
                <a:solidFill>
                  <a:schemeClr val="tx1"/>
                </a:solidFill>
                <a:effectLst/>
                <a:latin typeface="+mn-lt"/>
                <a:ea typeface="+mn-ea"/>
                <a:cs typeface="+mn-cs"/>
              </a:rPr>
              <a:t>	Did you like this process?</a:t>
            </a:r>
          </a:p>
          <a:p>
            <a:pPr lvl="0"/>
            <a:r>
              <a:rPr lang="en-GB" sz="1200" kern="1200" dirty="0" smtClean="0">
                <a:solidFill>
                  <a:schemeClr val="tx1"/>
                </a:solidFill>
                <a:effectLst/>
                <a:latin typeface="+mn-lt"/>
                <a:ea typeface="+mn-ea"/>
                <a:cs typeface="+mn-cs"/>
              </a:rPr>
              <a:t>	Did you like the resulting artwork?</a:t>
            </a:r>
          </a:p>
          <a:p>
            <a:pPr lvl="0"/>
            <a:r>
              <a:rPr lang="en-GB" sz="1200" kern="1200" dirty="0" smtClean="0">
                <a:solidFill>
                  <a:schemeClr val="tx1"/>
                </a:solidFill>
                <a:effectLst/>
                <a:latin typeface="+mn-lt"/>
                <a:ea typeface="+mn-ea"/>
                <a:cs typeface="+mn-cs"/>
              </a:rPr>
              <a:t>	Did you like the music?</a:t>
            </a:r>
          </a:p>
          <a:p>
            <a:pPr lvl="0"/>
            <a:r>
              <a:rPr lang="en-GB" sz="1200" kern="1200" dirty="0" smtClean="0">
                <a:solidFill>
                  <a:schemeClr val="tx1"/>
                </a:solidFill>
                <a:effectLst/>
                <a:latin typeface="+mn-lt"/>
                <a:ea typeface="+mn-ea"/>
                <a:cs typeface="+mn-cs"/>
              </a:rPr>
              <a:t>	What was your favourite part - art or music?</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27</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Begin with a quick focusing game </a:t>
            </a:r>
            <a:r>
              <a:rPr lang="en-GB" sz="1200" kern="1200" dirty="0" smtClean="0">
                <a:solidFill>
                  <a:schemeClr val="tx1"/>
                </a:solidFill>
                <a:effectLst/>
                <a:latin typeface="+mn-lt"/>
                <a:ea typeface="+mn-ea"/>
                <a:cs typeface="+mn-cs"/>
              </a:rPr>
              <a:t>and then ask each group to get out their art and instruments and spend five minutes putting their piece back together. Each group is going to perform to each other so ask them to find a space in the hall where every group member can be seen and their graphic score displayed as well. (I.e. they might want to form a semi-circle with the score on the floor in front of them)</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Create a performance with each group performing to each other. The audience can move around the space to each ‘orchestra’ rather than having to move the musicians each time.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If you have time, </a:t>
            </a:r>
            <a:r>
              <a:rPr lang="en-GB" sz="1200" kern="1200" dirty="0" smtClean="0">
                <a:solidFill>
                  <a:schemeClr val="tx1"/>
                </a:solidFill>
                <a:effectLst/>
                <a:latin typeface="+mn-lt"/>
                <a:ea typeface="+mn-ea"/>
                <a:cs typeface="+mn-cs"/>
              </a:rPr>
              <a:t>ask each child to choose their favourite piece. Give out A4 paper and pencils and as you hear the pieces again, ask each child to make a new graphic score inspired by their favourite piece as it is performed for the second time. This will be a much smaller, simpler score but it should still obey the rules established earlier (i.e. high notes at the top etc.)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Finish the lesson</a:t>
            </a:r>
            <a:r>
              <a:rPr lang="en-GB" sz="1200" kern="1200" dirty="0" smtClean="0">
                <a:solidFill>
                  <a:schemeClr val="tx1"/>
                </a:solidFill>
                <a:effectLst/>
                <a:latin typeface="+mn-lt"/>
                <a:ea typeface="+mn-ea"/>
                <a:cs typeface="+mn-cs"/>
              </a:rPr>
              <a:t>, and project, with a discussion. Ask the following questions – </a:t>
            </a:r>
          </a:p>
          <a:p>
            <a:pPr lvl="0"/>
            <a:r>
              <a:rPr lang="en-GB" sz="1200" kern="1200" dirty="0" smtClean="0">
                <a:solidFill>
                  <a:schemeClr val="tx1"/>
                </a:solidFill>
                <a:effectLst/>
                <a:latin typeface="+mn-lt"/>
                <a:ea typeface="+mn-ea"/>
                <a:cs typeface="+mn-cs"/>
              </a:rPr>
              <a:t>	Did you like this process?</a:t>
            </a:r>
          </a:p>
          <a:p>
            <a:pPr lvl="0"/>
            <a:r>
              <a:rPr lang="en-GB" sz="1200" kern="1200" dirty="0" smtClean="0">
                <a:solidFill>
                  <a:schemeClr val="tx1"/>
                </a:solidFill>
                <a:effectLst/>
                <a:latin typeface="+mn-lt"/>
                <a:ea typeface="+mn-ea"/>
                <a:cs typeface="+mn-cs"/>
              </a:rPr>
              <a:t>	Did you like the resulting artwork?</a:t>
            </a:r>
          </a:p>
          <a:p>
            <a:pPr lvl="0"/>
            <a:r>
              <a:rPr lang="en-GB" sz="1200" kern="1200" dirty="0" smtClean="0">
                <a:solidFill>
                  <a:schemeClr val="tx1"/>
                </a:solidFill>
                <a:effectLst/>
                <a:latin typeface="+mn-lt"/>
                <a:ea typeface="+mn-ea"/>
                <a:cs typeface="+mn-cs"/>
              </a:rPr>
              <a:t>	Did you like the music?</a:t>
            </a:r>
          </a:p>
          <a:p>
            <a:pPr lvl="0"/>
            <a:r>
              <a:rPr lang="en-GB" sz="1200" kern="1200" dirty="0" smtClean="0">
                <a:solidFill>
                  <a:schemeClr val="tx1"/>
                </a:solidFill>
                <a:effectLst/>
                <a:latin typeface="+mn-lt"/>
                <a:ea typeface="+mn-ea"/>
                <a:cs typeface="+mn-cs"/>
              </a:rPr>
              <a:t>	What was your favourite part - art or music?</a:t>
            </a:r>
          </a:p>
        </p:txBody>
      </p:sp>
      <p:sp>
        <p:nvSpPr>
          <p:cNvPr id="4" name="Slide Number Placeholder 3"/>
          <p:cNvSpPr>
            <a:spLocks noGrp="1"/>
          </p:cNvSpPr>
          <p:nvPr>
            <p:ph type="sldNum" sz="quarter" idx="10"/>
          </p:nvPr>
        </p:nvSpPr>
        <p:spPr/>
        <p:txBody>
          <a:bodyPr/>
          <a:lstStyle/>
          <a:p>
            <a:fld id="{6289F494-1822-9445-98EB-F7F0987FA13D}" type="slidenum">
              <a:rPr lang="en-US" smtClean="0"/>
              <a:t>28</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TAKING IT FURTHER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Cross-curricular activities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LITERACY: </a:t>
            </a:r>
            <a:r>
              <a:rPr lang="en-GB" sz="1200" kern="1200" dirty="0" smtClean="0">
                <a:solidFill>
                  <a:schemeClr val="tx1"/>
                </a:solidFill>
                <a:effectLst/>
                <a:latin typeface="+mn-lt"/>
                <a:ea typeface="+mn-ea"/>
                <a:cs typeface="+mn-cs"/>
              </a:rPr>
              <a:t>Write a story based on Anna Clyne’s piece. What is it actually describing?</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LISTENING: </a:t>
            </a:r>
            <a:r>
              <a:rPr lang="en-GB" sz="1200" kern="1200" dirty="0" smtClean="0">
                <a:solidFill>
                  <a:schemeClr val="tx1"/>
                </a:solidFill>
                <a:effectLst/>
                <a:latin typeface="+mn-lt"/>
                <a:ea typeface="+mn-ea"/>
                <a:cs typeface="+mn-cs"/>
              </a:rPr>
              <a:t>Many composers have used graphic score notation and many are available online. Some of the best are: Luciano </a:t>
            </a:r>
            <a:r>
              <a:rPr lang="en-GB" sz="1200" kern="1200" dirty="0" err="1" smtClean="0">
                <a:solidFill>
                  <a:schemeClr val="tx1"/>
                </a:solidFill>
                <a:effectLst/>
                <a:latin typeface="+mn-lt"/>
                <a:ea typeface="+mn-ea"/>
                <a:cs typeface="+mn-cs"/>
              </a:rPr>
              <a:t>Berio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Sequenza</a:t>
            </a:r>
            <a:r>
              <a:rPr lang="en-GB" sz="1200" kern="1200" dirty="0" smtClean="0">
                <a:solidFill>
                  <a:schemeClr val="tx1"/>
                </a:solidFill>
                <a:effectLst/>
                <a:latin typeface="+mn-lt"/>
                <a:ea typeface="+mn-ea"/>
                <a:cs typeface="+mn-cs"/>
              </a:rPr>
              <a:t> III (for voice), John Cage Aria, </a:t>
            </a:r>
            <a:r>
              <a:rPr lang="en-GB" sz="1200" kern="1200" dirty="0" err="1" smtClean="0">
                <a:solidFill>
                  <a:schemeClr val="tx1"/>
                </a:solidFill>
                <a:effectLst/>
                <a:latin typeface="+mn-lt"/>
                <a:ea typeface="+mn-ea"/>
                <a:cs typeface="+mn-cs"/>
              </a:rPr>
              <a:t>Gyorgy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Ligeti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Artikulation</a:t>
            </a:r>
            <a:r>
              <a:rPr lang="en-GB" sz="1200" kern="1200" dirty="0" smtClean="0">
                <a:solidFill>
                  <a:schemeClr val="tx1"/>
                </a:solidFill>
                <a:effectLst/>
                <a:latin typeface="+mn-lt"/>
                <a:ea typeface="+mn-ea"/>
                <a:cs typeface="+mn-cs"/>
              </a:rPr>
              <a:t>, Cathy </a:t>
            </a:r>
            <a:r>
              <a:rPr lang="en-GB" sz="1200" kern="1200" dirty="0" err="1" smtClean="0">
                <a:solidFill>
                  <a:schemeClr val="tx1"/>
                </a:solidFill>
                <a:effectLst/>
                <a:latin typeface="+mn-lt"/>
                <a:ea typeface="+mn-ea"/>
                <a:cs typeface="+mn-cs"/>
              </a:rPr>
              <a:t>Berberian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Stripsody</a:t>
            </a:r>
            <a:endParaRPr lang="en-GB" sz="1200" kern="1200" smtClean="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6289F494-1822-9445-98EB-F7F0987FA13D}" type="slidenum">
              <a:rPr lang="en-US" smtClean="0"/>
              <a:t>29</a:t>
            </a:fld>
            <a:endParaRPr lang="en-US"/>
          </a:p>
        </p:txBody>
      </p:sp>
    </p:spTree>
    <p:extLst>
      <p:ext uri="{BB962C8B-B14F-4D97-AF65-F5344CB8AC3E}">
        <p14:creationId xmlns:p14="http://schemas.microsoft.com/office/powerpoint/2010/main" val="4678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p>
          <a:p>
            <a:endParaRPr lang="en-GB" sz="1200" i="0" kern="1200" dirty="0" smtClean="0">
              <a:solidFill>
                <a:schemeClr val="tx1"/>
              </a:solidFill>
              <a:effectLst/>
              <a:latin typeface="+mn-lt"/>
              <a:ea typeface="+mn-ea"/>
              <a:cs typeface="+mn-cs"/>
            </a:endParaRPr>
          </a:p>
          <a:p>
            <a:pPr lvl="0" rtl="0"/>
            <a:r>
              <a:rPr lang="en-GB" sz="1200" kern="1200" dirty="0" smtClean="0">
                <a:solidFill>
                  <a:schemeClr val="tx1"/>
                </a:solidFill>
                <a:effectLst/>
                <a:latin typeface="+mn-lt"/>
                <a:ea typeface="+mn-ea"/>
                <a:cs typeface="+mn-cs"/>
              </a:rPr>
              <a:t>Art materials – very large paper</a:t>
            </a:r>
          </a:p>
          <a:p>
            <a:pPr lvl="0" rtl="0"/>
            <a:r>
              <a:rPr lang="en-GB" sz="1200" kern="1200" dirty="0" smtClean="0">
                <a:solidFill>
                  <a:schemeClr val="tx1"/>
                </a:solidFill>
                <a:effectLst/>
                <a:latin typeface="+mn-lt"/>
                <a:ea typeface="+mn-ea"/>
                <a:cs typeface="+mn-cs"/>
              </a:rPr>
              <a:t>A very large space (the school hall would be ideal)</a:t>
            </a:r>
          </a:p>
          <a:p>
            <a:pPr lvl="0" rtl="0"/>
            <a:r>
              <a:rPr lang="en-GB" sz="1200" kern="1200" dirty="0" smtClean="0">
                <a:solidFill>
                  <a:schemeClr val="tx1"/>
                </a:solidFill>
                <a:effectLst/>
                <a:latin typeface="+mn-lt"/>
                <a:ea typeface="+mn-ea"/>
                <a:cs typeface="+mn-cs"/>
              </a:rPr>
              <a:t>Classroom percussion instruments and any other instruments that your children might be learning</a:t>
            </a:r>
          </a:p>
          <a:p>
            <a:endParaRPr lang="en-GB" sz="1200" i="0" kern="1200" dirty="0" smtClean="0">
              <a:solidFill>
                <a:schemeClr val="tx1"/>
              </a:solidFill>
              <a:effectLst/>
              <a:latin typeface="+mn-lt"/>
              <a:ea typeface="+mn-ea"/>
              <a:cs typeface="+mn-cs"/>
            </a:endParaRP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poetry and artwork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into a bigger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173953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4</a:t>
            </a:fld>
            <a:endParaRPr lang="en-US"/>
          </a:p>
        </p:txBody>
      </p:sp>
    </p:spTree>
    <p:extLst>
      <p:ext uri="{BB962C8B-B14F-4D97-AF65-F5344CB8AC3E}">
        <p14:creationId xmlns:p14="http://schemas.microsoft.com/office/powerpoint/2010/main" val="394672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poetry and artwork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5</a:t>
            </a:fld>
            <a:endParaRPr lang="en-US"/>
          </a:p>
        </p:txBody>
      </p:sp>
    </p:spTree>
    <p:extLst>
      <p:ext uri="{BB962C8B-B14F-4D97-AF65-F5344CB8AC3E}">
        <p14:creationId xmlns:p14="http://schemas.microsoft.com/office/powerpoint/2010/main" val="411176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376926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Anna Clyne and </a:t>
            </a:r>
            <a:r>
              <a:rPr lang="en-GB" sz="1200" b="1" kern="1200" dirty="0" smtClean="0">
                <a:solidFill>
                  <a:schemeClr val="tx1"/>
                </a:solidFill>
                <a:effectLst/>
                <a:latin typeface="+mn-lt"/>
                <a:ea typeface="+mn-ea"/>
                <a:cs typeface="+mn-cs"/>
              </a:rPr>
              <a:t>watch the introductory film</a:t>
            </a:r>
            <a:r>
              <a:rPr lang="en-GB" sz="1200" kern="1200" dirty="0" smtClean="0">
                <a:solidFill>
                  <a:schemeClr val="tx1"/>
                </a:solidFill>
                <a:effectLst/>
                <a:latin typeface="+mn-lt"/>
                <a:ea typeface="+mn-ea"/>
                <a:cs typeface="+mn-cs"/>
              </a:rPr>
              <a:t> with Doc Brown</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about what you have just heard and seen. Explain that Anna’s piece was inspired by the image of a wave that she saw during a dream but she was also inspired by poetry and words. She then mixed poetry, images and music together to create her piece.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paper and pens to your class. </a:t>
            </a:r>
            <a:r>
              <a:rPr lang="en-GB" sz="1200" b="1" kern="1200" dirty="0" smtClean="0">
                <a:solidFill>
                  <a:schemeClr val="tx1"/>
                </a:solidFill>
                <a:effectLst/>
                <a:latin typeface="+mn-lt"/>
                <a:ea typeface="+mn-ea"/>
                <a:cs typeface="+mn-cs"/>
              </a:rPr>
              <a:t>Watch the full orchestral performance of Night Ferry</a:t>
            </a:r>
            <a:r>
              <a:rPr lang="en-GB" sz="1200" kern="1200" dirty="0" smtClean="0">
                <a:solidFill>
                  <a:schemeClr val="tx1"/>
                </a:solidFill>
                <a:effectLst/>
                <a:latin typeface="+mn-lt"/>
                <a:ea typeface="+mn-ea"/>
                <a:cs typeface="+mn-cs"/>
              </a:rPr>
              <a:t>. Afterwards, ask your children to draw a huge wave on their page inspired by the music. Ask them to decide whether it is -</a:t>
            </a:r>
          </a:p>
          <a:p>
            <a:pPr lvl="0"/>
            <a:r>
              <a:rPr lang="en-GB" sz="1200" kern="1200" dirty="0" smtClean="0">
                <a:solidFill>
                  <a:schemeClr val="tx1"/>
                </a:solidFill>
                <a:effectLst/>
                <a:latin typeface="+mn-lt"/>
                <a:ea typeface="+mn-ea"/>
                <a:cs typeface="+mn-cs"/>
              </a:rPr>
              <a:t>	smooth or jagged?</a:t>
            </a:r>
          </a:p>
          <a:p>
            <a:pPr lvl="0"/>
            <a:r>
              <a:rPr lang="en-GB" sz="1200" kern="1200" dirty="0" smtClean="0">
                <a:solidFill>
                  <a:schemeClr val="tx1"/>
                </a:solidFill>
                <a:effectLst/>
                <a:latin typeface="+mn-lt"/>
                <a:ea typeface="+mn-ea"/>
                <a:cs typeface="+mn-cs"/>
              </a:rPr>
              <a:t>	big or small?</a:t>
            </a:r>
          </a:p>
          <a:p>
            <a:pPr lvl="0"/>
            <a:r>
              <a:rPr lang="en-GB" sz="1200" kern="1200" dirty="0" smtClean="0">
                <a:solidFill>
                  <a:schemeClr val="tx1"/>
                </a:solidFill>
                <a:effectLst/>
                <a:latin typeface="+mn-lt"/>
                <a:ea typeface="+mn-ea"/>
                <a:cs typeface="+mn-cs"/>
              </a:rPr>
              <a:t>	tall or short?</a:t>
            </a:r>
          </a:p>
          <a:p>
            <a:pPr lvl="0"/>
            <a:r>
              <a:rPr lang="en-GB" sz="1200" kern="1200" dirty="0" smtClean="0">
                <a:solidFill>
                  <a:schemeClr val="tx1"/>
                </a:solidFill>
                <a:effectLst/>
                <a:latin typeface="+mn-lt"/>
                <a:ea typeface="+mn-ea"/>
                <a:cs typeface="+mn-cs"/>
              </a:rPr>
              <a:t>	long and thin or compact and fat?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They should also decide carefully which colour/s to use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 don’t take too long on it - play the full orchestra performance again and this time your children must write the following list, perhaps on another sheet of paper -</a:t>
            </a:r>
          </a:p>
          <a:p>
            <a:r>
              <a:rPr lang="en-GB" sz="1200" kern="1200" dirty="0" smtClean="0">
                <a:solidFill>
                  <a:schemeClr val="tx1"/>
                </a:solidFill>
                <a:effectLst/>
                <a:latin typeface="+mn-lt"/>
                <a:ea typeface="+mn-ea"/>
                <a:cs typeface="+mn-cs"/>
              </a:rPr>
              <a:t>	1 colour</a:t>
            </a:r>
          </a:p>
          <a:p>
            <a:r>
              <a:rPr lang="en-GB" sz="1200" kern="1200" dirty="0" smtClean="0">
                <a:solidFill>
                  <a:schemeClr val="tx1"/>
                </a:solidFill>
                <a:effectLst/>
                <a:latin typeface="+mn-lt"/>
                <a:ea typeface="+mn-ea"/>
                <a:cs typeface="+mn-cs"/>
              </a:rPr>
              <a:t>	1 emotion</a:t>
            </a:r>
          </a:p>
          <a:p>
            <a:r>
              <a:rPr lang="en-GB" sz="1200" kern="1200" dirty="0" smtClean="0">
                <a:solidFill>
                  <a:schemeClr val="tx1"/>
                </a:solidFill>
                <a:effectLst/>
                <a:latin typeface="+mn-lt"/>
                <a:ea typeface="+mn-ea"/>
                <a:cs typeface="+mn-cs"/>
              </a:rPr>
              <a:t>	1 noun </a:t>
            </a:r>
          </a:p>
          <a:p>
            <a:r>
              <a:rPr lang="en-GB" sz="1200" kern="1200" dirty="0" smtClean="0">
                <a:solidFill>
                  <a:schemeClr val="tx1"/>
                </a:solidFill>
                <a:effectLst/>
                <a:latin typeface="+mn-lt"/>
                <a:ea typeface="+mn-ea"/>
                <a:cs typeface="+mn-cs"/>
              </a:rPr>
              <a:t>	1 adjective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Encourage them to use the music as inspiration. If they are stuck they should ask themselves ‘what colour is the music?’, ‘how does it make me feel?’ etc.</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Feel free to adapt this list to compliment what you are studying in literacy or other subject areas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listen to the full orchestral performance one more time and ask your class to write their words directly onto their wave picture, following the line of the wave and placing the words carefully – perhaps the most important word should be placed at the most important place on the wave etc.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encourage your children to use small words (connectives, conjunctions) to link their words together along the wave so that they create one line of poetry. Read some of these lines aloud to the class. You could even join several together on the board to make a bigger poem. Keep them safe for use during the following lessons.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8</a:t>
            </a:fld>
            <a:endParaRPr lang="en-US"/>
          </a:p>
        </p:txBody>
      </p:sp>
    </p:spTree>
    <p:extLst>
      <p:ext uri="{BB962C8B-B14F-4D97-AF65-F5344CB8AC3E}">
        <p14:creationId xmlns:p14="http://schemas.microsoft.com/office/powerpoint/2010/main" val="24130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Anna Clyne and </a:t>
            </a:r>
            <a:r>
              <a:rPr lang="en-GB" sz="1200" b="1" kern="1200" dirty="0" smtClean="0">
                <a:solidFill>
                  <a:schemeClr val="tx1"/>
                </a:solidFill>
                <a:effectLst/>
                <a:latin typeface="+mn-lt"/>
                <a:ea typeface="+mn-ea"/>
                <a:cs typeface="+mn-cs"/>
              </a:rPr>
              <a:t>watch the introductory film</a:t>
            </a:r>
            <a:r>
              <a:rPr lang="en-GB" sz="1200" kern="1200" dirty="0" smtClean="0">
                <a:solidFill>
                  <a:schemeClr val="tx1"/>
                </a:solidFill>
                <a:effectLst/>
                <a:latin typeface="+mn-lt"/>
                <a:ea typeface="+mn-ea"/>
                <a:cs typeface="+mn-cs"/>
              </a:rPr>
              <a:t> with Doc Brown</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about what you have just heard and seen. Explain that Anna’s piece was inspired by the image of a wave that she saw during a dream but she was also inspired by poetry and words. She then mixed poetry, images and music together to create her piece.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paper and pens to your class. </a:t>
            </a:r>
            <a:r>
              <a:rPr lang="en-GB" sz="1200" b="1" kern="1200" dirty="0" smtClean="0">
                <a:solidFill>
                  <a:schemeClr val="tx1"/>
                </a:solidFill>
                <a:effectLst/>
                <a:latin typeface="+mn-lt"/>
                <a:ea typeface="+mn-ea"/>
                <a:cs typeface="+mn-cs"/>
              </a:rPr>
              <a:t>Watch the full orchestral performance of Night Ferry</a:t>
            </a:r>
            <a:r>
              <a:rPr lang="en-GB" sz="1200" kern="1200" dirty="0" smtClean="0">
                <a:solidFill>
                  <a:schemeClr val="tx1"/>
                </a:solidFill>
                <a:effectLst/>
                <a:latin typeface="+mn-lt"/>
                <a:ea typeface="+mn-ea"/>
                <a:cs typeface="+mn-cs"/>
              </a:rPr>
              <a:t>. Afterwards, ask your children to draw a huge wave on their page inspired by the music. Ask them to decide whether it is -</a:t>
            </a:r>
          </a:p>
          <a:p>
            <a:pPr lvl="0"/>
            <a:r>
              <a:rPr lang="en-GB" sz="1200" kern="1200" dirty="0" smtClean="0">
                <a:solidFill>
                  <a:schemeClr val="tx1"/>
                </a:solidFill>
                <a:effectLst/>
                <a:latin typeface="+mn-lt"/>
                <a:ea typeface="+mn-ea"/>
                <a:cs typeface="+mn-cs"/>
              </a:rPr>
              <a:t>	smooth or jagged?</a:t>
            </a:r>
          </a:p>
          <a:p>
            <a:pPr lvl="0"/>
            <a:r>
              <a:rPr lang="en-GB" sz="1200" kern="1200" dirty="0" smtClean="0">
                <a:solidFill>
                  <a:schemeClr val="tx1"/>
                </a:solidFill>
                <a:effectLst/>
                <a:latin typeface="+mn-lt"/>
                <a:ea typeface="+mn-ea"/>
                <a:cs typeface="+mn-cs"/>
              </a:rPr>
              <a:t>	big or small?</a:t>
            </a:r>
          </a:p>
          <a:p>
            <a:pPr lvl="0"/>
            <a:r>
              <a:rPr lang="en-GB" sz="1200" kern="1200" dirty="0" smtClean="0">
                <a:solidFill>
                  <a:schemeClr val="tx1"/>
                </a:solidFill>
                <a:effectLst/>
                <a:latin typeface="+mn-lt"/>
                <a:ea typeface="+mn-ea"/>
                <a:cs typeface="+mn-cs"/>
              </a:rPr>
              <a:t>	tall or short?</a:t>
            </a:r>
          </a:p>
          <a:p>
            <a:pPr lvl="0"/>
            <a:r>
              <a:rPr lang="en-GB" sz="1200" kern="1200" dirty="0" smtClean="0">
                <a:solidFill>
                  <a:schemeClr val="tx1"/>
                </a:solidFill>
                <a:effectLst/>
                <a:latin typeface="+mn-lt"/>
                <a:ea typeface="+mn-ea"/>
                <a:cs typeface="+mn-cs"/>
              </a:rPr>
              <a:t>	long and thin or compact and fat?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They should also decide carefully which colour/s to use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 don’t take too long on it - play the full orchestra performance again and this time your children must write the following list, perhaps on another sheet of paper -</a:t>
            </a:r>
          </a:p>
          <a:p>
            <a:r>
              <a:rPr lang="en-GB" sz="1200" kern="1200" dirty="0" smtClean="0">
                <a:solidFill>
                  <a:schemeClr val="tx1"/>
                </a:solidFill>
                <a:effectLst/>
                <a:latin typeface="+mn-lt"/>
                <a:ea typeface="+mn-ea"/>
                <a:cs typeface="+mn-cs"/>
              </a:rPr>
              <a:t>	1 colour</a:t>
            </a:r>
          </a:p>
          <a:p>
            <a:r>
              <a:rPr lang="en-GB" sz="1200" kern="1200" dirty="0" smtClean="0">
                <a:solidFill>
                  <a:schemeClr val="tx1"/>
                </a:solidFill>
                <a:effectLst/>
                <a:latin typeface="+mn-lt"/>
                <a:ea typeface="+mn-ea"/>
                <a:cs typeface="+mn-cs"/>
              </a:rPr>
              <a:t>	1 emotion</a:t>
            </a:r>
          </a:p>
          <a:p>
            <a:r>
              <a:rPr lang="en-GB" sz="1200" kern="1200" dirty="0" smtClean="0">
                <a:solidFill>
                  <a:schemeClr val="tx1"/>
                </a:solidFill>
                <a:effectLst/>
                <a:latin typeface="+mn-lt"/>
                <a:ea typeface="+mn-ea"/>
                <a:cs typeface="+mn-cs"/>
              </a:rPr>
              <a:t>	1 noun </a:t>
            </a:r>
          </a:p>
          <a:p>
            <a:r>
              <a:rPr lang="en-GB" sz="1200" kern="1200" dirty="0" smtClean="0">
                <a:solidFill>
                  <a:schemeClr val="tx1"/>
                </a:solidFill>
                <a:effectLst/>
                <a:latin typeface="+mn-lt"/>
                <a:ea typeface="+mn-ea"/>
                <a:cs typeface="+mn-cs"/>
              </a:rPr>
              <a:t>	1 adjective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Encourage them to use the music as inspiration. If they are stuck they should ask themselves ‘what colour is the music?’, ‘how does it make me feel?’ etc.</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Feel free to adapt this list to compliment what you are studying in literacy or other subject areas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listen to the full orchestral performance one more time and ask your class to write their words directly onto their wave picture, following the line of the wave and placing the words carefully – perhaps the most important word should be placed at the most important place on the wave etc.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encourage your children to use small words (connectives, conjunctions) to link their words together along the wave so that they create one line of poetry. Read some of these lines aloud to the class. You could even join several together on the board to make a bigger poem. Keep them safe for use during the following lessons.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9</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Anna Clyne and </a:t>
            </a:r>
            <a:r>
              <a:rPr lang="en-GB" sz="1200" b="1" kern="1200" dirty="0" smtClean="0">
                <a:solidFill>
                  <a:schemeClr val="tx1"/>
                </a:solidFill>
                <a:effectLst/>
                <a:latin typeface="+mn-lt"/>
                <a:ea typeface="+mn-ea"/>
                <a:cs typeface="+mn-cs"/>
              </a:rPr>
              <a:t>watch the introductory film</a:t>
            </a:r>
            <a:r>
              <a:rPr lang="en-GB" sz="1200" kern="1200" dirty="0" smtClean="0">
                <a:solidFill>
                  <a:schemeClr val="tx1"/>
                </a:solidFill>
                <a:effectLst/>
                <a:latin typeface="+mn-lt"/>
                <a:ea typeface="+mn-ea"/>
                <a:cs typeface="+mn-cs"/>
              </a:rPr>
              <a:t> with Doc Brown</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about what you have just heard and seen. Explain that Anna’s piece was inspired by the image of a wave that she saw during a dream but she was also inspired by poetry and words. She then mixed poetry, images and music together to create her piece.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paper and pens to your class. </a:t>
            </a:r>
            <a:r>
              <a:rPr lang="en-GB" sz="1200" b="1" kern="1200" dirty="0" smtClean="0">
                <a:solidFill>
                  <a:schemeClr val="tx1"/>
                </a:solidFill>
                <a:effectLst/>
                <a:latin typeface="+mn-lt"/>
                <a:ea typeface="+mn-ea"/>
                <a:cs typeface="+mn-cs"/>
              </a:rPr>
              <a:t>Watch the full orchestral performance of Night Ferry</a:t>
            </a:r>
            <a:r>
              <a:rPr lang="en-GB" sz="1200" kern="1200" dirty="0" smtClean="0">
                <a:solidFill>
                  <a:schemeClr val="tx1"/>
                </a:solidFill>
                <a:effectLst/>
                <a:latin typeface="+mn-lt"/>
                <a:ea typeface="+mn-ea"/>
                <a:cs typeface="+mn-cs"/>
              </a:rPr>
              <a:t>. Afterwards, ask your children to draw a huge wave on their page inspired by the music. Ask them to decide whether it is -</a:t>
            </a:r>
          </a:p>
          <a:p>
            <a:pPr lvl="0"/>
            <a:r>
              <a:rPr lang="en-GB" sz="1200" kern="1200" dirty="0" smtClean="0">
                <a:solidFill>
                  <a:schemeClr val="tx1"/>
                </a:solidFill>
                <a:effectLst/>
                <a:latin typeface="+mn-lt"/>
                <a:ea typeface="+mn-ea"/>
                <a:cs typeface="+mn-cs"/>
              </a:rPr>
              <a:t>	smooth or jagged?</a:t>
            </a:r>
          </a:p>
          <a:p>
            <a:pPr lvl="0"/>
            <a:r>
              <a:rPr lang="en-GB" sz="1200" kern="1200" dirty="0" smtClean="0">
                <a:solidFill>
                  <a:schemeClr val="tx1"/>
                </a:solidFill>
                <a:effectLst/>
                <a:latin typeface="+mn-lt"/>
                <a:ea typeface="+mn-ea"/>
                <a:cs typeface="+mn-cs"/>
              </a:rPr>
              <a:t>	big or small?</a:t>
            </a:r>
          </a:p>
          <a:p>
            <a:pPr lvl="0"/>
            <a:r>
              <a:rPr lang="en-GB" sz="1200" kern="1200" dirty="0" smtClean="0">
                <a:solidFill>
                  <a:schemeClr val="tx1"/>
                </a:solidFill>
                <a:effectLst/>
                <a:latin typeface="+mn-lt"/>
                <a:ea typeface="+mn-ea"/>
                <a:cs typeface="+mn-cs"/>
              </a:rPr>
              <a:t>	tall or short?</a:t>
            </a:r>
          </a:p>
          <a:p>
            <a:pPr lvl="0"/>
            <a:r>
              <a:rPr lang="en-GB" sz="1200" kern="1200" dirty="0" smtClean="0">
                <a:solidFill>
                  <a:schemeClr val="tx1"/>
                </a:solidFill>
                <a:effectLst/>
                <a:latin typeface="+mn-lt"/>
                <a:ea typeface="+mn-ea"/>
                <a:cs typeface="+mn-cs"/>
              </a:rPr>
              <a:t>	long and thin or compact and fat?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They should also decide carefully which colour/s to use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 don’t take too long on it - play the full orchestra performance again and this time your children must write the following list, perhaps on another sheet of paper -</a:t>
            </a:r>
          </a:p>
          <a:p>
            <a:r>
              <a:rPr lang="en-GB" sz="1200" kern="1200" dirty="0" smtClean="0">
                <a:solidFill>
                  <a:schemeClr val="tx1"/>
                </a:solidFill>
                <a:effectLst/>
                <a:latin typeface="+mn-lt"/>
                <a:ea typeface="+mn-ea"/>
                <a:cs typeface="+mn-cs"/>
              </a:rPr>
              <a:t>	1 colour</a:t>
            </a:r>
          </a:p>
          <a:p>
            <a:r>
              <a:rPr lang="en-GB" sz="1200" kern="1200" dirty="0" smtClean="0">
                <a:solidFill>
                  <a:schemeClr val="tx1"/>
                </a:solidFill>
                <a:effectLst/>
                <a:latin typeface="+mn-lt"/>
                <a:ea typeface="+mn-ea"/>
                <a:cs typeface="+mn-cs"/>
              </a:rPr>
              <a:t>	1 emotion</a:t>
            </a:r>
          </a:p>
          <a:p>
            <a:r>
              <a:rPr lang="en-GB" sz="1200" kern="1200" dirty="0" smtClean="0">
                <a:solidFill>
                  <a:schemeClr val="tx1"/>
                </a:solidFill>
                <a:effectLst/>
                <a:latin typeface="+mn-lt"/>
                <a:ea typeface="+mn-ea"/>
                <a:cs typeface="+mn-cs"/>
              </a:rPr>
              <a:t>	1 noun </a:t>
            </a:r>
          </a:p>
          <a:p>
            <a:r>
              <a:rPr lang="en-GB" sz="1200" kern="1200" dirty="0" smtClean="0">
                <a:solidFill>
                  <a:schemeClr val="tx1"/>
                </a:solidFill>
                <a:effectLst/>
                <a:latin typeface="+mn-lt"/>
                <a:ea typeface="+mn-ea"/>
                <a:cs typeface="+mn-cs"/>
              </a:rPr>
              <a:t>	1 adjective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Encourage them to use the music as inspiration. If they are stuck they should ask themselves ‘what colour is the music?’, ‘how does it make me feel?’ etc.</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Feel free to adapt this list to compliment what you are studying in literacy or other subject areas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listen to the full orchestral performance one more time and ask your class to write their words directly onto their wave picture, following the line of the wave and placing the words carefully – perhaps the most important word should be placed at the most important place on the wave etc.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encourage your children to use small words (connectives, conjunctions) to link their words together along the wave so that they create one line of poetry. Read some of these lines aloud to the class. You could even join several together on the board to make a bigger poem. Keep them safe for use during the following lessons.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10</a:t>
            </a:fld>
            <a:endParaRPr lang="en-US"/>
          </a:p>
        </p:txBody>
      </p:sp>
    </p:spTree>
    <p:extLst>
      <p:ext uri="{BB962C8B-B14F-4D97-AF65-F5344CB8AC3E}">
        <p14:creationId xmlns:p14="http://schemas.microsoft.com/office/powerpoint/2010/main" val="322619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smtClean="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smtClean="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smtClean="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smtClean="0"/>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Tree>
    <p:extLst>
      <p:ext uri="{BB962C8B-B14F-4D97-AF65-F5344CB8AC3E}">
        <p14:creationId xmlns:p14="http://schemas.microsoft.com/office/powerpoint/2010/main" val="1956467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smtClean="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smtClean="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lvl="2"/>
            <a:endParaRPr lang="en-GB" dirty="0" smtClean="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smtClean="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smtClean="0"/>
              <a:t>Copyright Rachel Leach </a:t>
            </a:r>
            <a:endParaRPr lang="en-US" dirty="0"/>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programmes/p03c0rq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1684" y="2019684"/>
            <a:ext cx="7024687" cy="712787"/>
          </a:xfrm>
        </p:spPr>
        <p:txBody>
          <a:bodyPr/>
          <a:lstStyle/>
          <a:p>
            <a:pPr algn="ctr"/>
            <a:r>
              <a:rPr lang="en-GB" sz="4400" dirty="0"/>
              <a:t>Anna Clyne</a:t>
            </a:r>
            <a:endParaRPr lang="en-US" dirty="0"/>
          </a:p>
        </p:txBody>
      </p:sp>
      <p:sp>
        <p:nvSpPr>
          <p:cNvPr id="3" name="Text Placeholder 2"/>
          <p:cNvSpPr>
            <a:spLocks noGrp="1"/>
          </p:cNvSpPr>
          <p:nvPr>
            <p:ph type="body" sz="quarter" idx="14"/>
          </p:nvPr>
        </p:nvSpPr>
        <p:spPr>
          <a:xfrm>
            <a:off x="1114032" y="2850482"/>
            <a:ext cx="7023100" cy="1370012"/>
          </a:xfrm>
        </p:spPr>
        <p:txBody>
          <a:bodyPr/>
          <a:lstStyle/>
          <a:p>
            <a:pPr algn="ctr"/>
            <a:r>
              <a:rPr lang="en-GB" dirty="0"/>
              <a:t>Night Ferry </a:t>
            </a:r>
            <a:endParaRPr lang="en-GB" dirty="0" smtClean="0"/>
          </a:p>
          <a:p>
            <a:pPr algn="ctr"/>
            <a:endParaRPr lang="en-US" sz="4000" dirty="0" smtClean="0"/>
          </a:p>
          <a:p>
            <a:pPr algn="ctr"/>
            <a:r>
              <a:rPr lang="en-US" sz="2400" dirty="0" smtClean="0"/>
              <a:t>Primary classroom </a:t>
            </a:r>
            <a:r>
              <a:rPr lang="en-US" sz="2400" dirty="0"/>
              <a:t>l</a:t>
            </a:r>
            <a:r>
              <a:rPr lang="en-US" sz="2400" dirty="0" smtClean="0"/>
              <a:t>esson </a:t>
            </a:r>
            <a:r>
              <a:rPr lang="en-US" sz="2400" dirty="0"/>
              <a:t>p</a:t>
            </a:r>
            <a:r>
              <a:rPr lang="en-US" sz="2400" dirty="0" smtClean="0"/>
              <a:t>lan</a:t>
            </a:r>
            <a:endParaRPr lang="en-US" sz="2400" dirty="0"/>
          </a:p>
        </p:txBody>
      </p:sp>
      <p:sp>
        <p:nvSpPr>
          <p:cNvPr id="4" name="Text Placeholder 3"/>
          <p:cNvSpPr>
            <a:spLocks noGrp="1"/>
          </p:cNvSpPr>
          <p:nvPr>
            <p:ph type="body" sz="quarter" idx="15"/>
          </p:nvPr>
        </p:nvSpPr>
        <p:spPr>
          <a:xfrm>
            <a:off x="3147552" y="5178702"/>
            <a:ext cx="2895600" cy="784225"/>
          </a:xfrm>
        </p:spPr>
        <p:txBody>
          <a:bodyPr/>
          <a:lstStyle/>
          <a:p>
            <a:pPr algn="ctr"/>
            <a:r>
              <a:rPr lang="en-US" dirty="0" smtClean="0"/>
              <a:t>Written by</a:t>
            </a:r>
          </a:p>
          <a:p>
            <a:pPr algn="ctr"/>
            <a:r>
              <a:rPr lang="en-US" dirty="0" smtClean="0"/>
              <a:t>Rachel Leach</a:t>
            </a:r>
            <a:endParaRPr lang="en-US" dirty="0"/>
          </a:p>
        </p:txBody>
      </p:sp>
    </p:spTree>
    <p:extLst>
      <p:ext uri="{BB962C8B-B14F-4D97-AF65-F5344CB8AC3E}">
        <p14:creationId xmlns:p14="http://schemas.microsoft.com/office/powerpoint/2010/main" val="420714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10</a:t>
            </a:fld>
            <a:endParaRPr lang="en-US" dirty="0"/>
          </a:p>
        </p:txBody>
      </p:sp>
      <p:sp>
        <p:nvSpPr>
          <p:cNvPr id="5" name="Title 4"/>
          <p:cNvSpPr>
            <a:spLocks noGrp="1"/>
          </p:cNvSpPr>
          <p:nvPr>
            <p:ph type="title"/>
          </p:nvPr>
        </p:nvSpPr>
        <p:spPr>
          <a:xfrm>
            <a:off x="1386176" y="1221658"/>
            <a:ext cx="6671008" cy="937442"/>
          </a:xfrm>
        </p:spPr>
        <p:txBody>
          <a:bodyPr>
            <a:normAutofit/>
          </a:bodyPr>
          <a:lstStyle/>
          <a:p>
            <a:pPr algn="ctr"/>
            <a:r>
              <a:rPr lang="en-GB" sz="3600" dirty="0" smtClean="0"/>
              <a:t>Listen again</a:t>
            </a:r>
            <a:endParaRPr lang="en-GB" dirty="0"/>
          </a:p>
        </p:txBody>
      </p:sp>
      <p:sp>
        <p:nvSpPr>
          <p:cNvPr id="18" name="Content Placeholder 5"/>
          <p:cNvSpPr txBox="1">
            <a:spLocks/>
          </p:cNvSpPr>
          <p:nvPr/>
        </p:nvSpPr>
        <p:spPr>
          <a:xfrm>
            <a:off x="749635" y="2374490"/>
            <a:ext cx="757828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Can you describe the music with:</a:t>
            </a:r>
          </a:p>
          <a:p>
            <a:r>
              <a:rPr lang="en-GB" b="0" dirty="0" smtClean="0"/>
              <a:t>•</a:t>
            </a:r>
            <a:r>
              <a:rPr lang="en-GB" b="0" dirty="0"/>
              <a:t>	1 </a:t>
            </a:r>
            <a:r>
              <a:rPr lang="en-GB" b="0" dirty="0" smtClean="0"/>
              <a:t>colour</a:t>
            </a:r>
          </a:p>
          <a:p>
            <a:pPr marL="457200" indent="-457200">
              <a:buFont typeface="Arial" panose="020B0604020202020204" pitchFamily="34" charset="0"/>
              <a:buChar char="•"/>
            </a:pPr>
            <a:r>
              <a:rPr lang="en-GB" b="0" dirty="0" smtClean="0"/>
              <a:t>1 </a:t>
            </a:r>
            <a:r>
              <a:rPr lang="en-GB" b="0" dirty="0"/>
              <a:t>emotion</a:t>
            </a:r>
          </a:p>
          <a:p>
            <a:pPr marL="457200" indent="-457200">
              <a:buFont typeface="Arial" panose="020B0604020202020204" pitchFamily="34" charset="0"/>
              <a:buChar char="•"/>
            </a:pPr>
            <a:r>
              <a:rPr lang="en-GB" b="0" dirty="0"/>
              <a:t>1 noun </a:t>
            </a:r>
          </a:p>
          <a:p>
            <a:pPr marL="457200" indent="-457200">
              <a:buFont typeface="Arial" panose="020B0604020202020204" pitchFamily="34" charset="0"/>
              <a:buChar char="•"/>
            </a:pPr>
            <a:r>
              <a:rPr lang="en-GB" b="0" dirty="0"/>
              <a:t>1 adjective</a:t>
            </a:r>
          </a:p>
        </p:txBody>
      </p:sp>
      <p:pic>
        <p:nvPicPr>
          <p:cNvPr id="2051" name="Picture 3" descr="C:\Users\tenpib01\AppData\Local\Microsoft\Windows\Temporary Internet Files\Content.IE5\4QHQWX6R\oceanwave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21662" y="2507811"/>
            <a:ext cx="4847624" cy="333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9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54396" y="2652860"/>
            <a:ext cx="7023100" cy="1370012"/>
          </a:xfrm>
        </p:spPr>
        <p:txBody>
          <a:bodyPr/>
          <a:lstStyle/>
          <a:p>
            <a:pPr algn="ctr"/>
            <a:r>
              <a:rPr lang="en-GB" sz="4000" dirty="0" smtClean="0"/>
              <a:t>Lesson </a:t>
            </a:r>
            <a:r>
              <a:rPr lang="en-GB" sz="4000" dirty="0"/>
              <a:t>2</a:t>
            </a:r>
            <a:endParaRPr lang="en-GB" sz="4000" dirty="0" smtClean="0"/>
          </a:p>
          <a:p>
            <a:pPr algn="ctr"/>
            <a:r>
              <a:rPr lang="en-GB" dirty="0"/>
              <a:t>Section 1</a:t>
            </a:r>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5680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12</a:t>
            </a:fld>
            <a:endParaRPr lang="en-US" dirty="0"/>
          </a:p>
        </p:txBody>
      </p:sp>
      <p:sp>
        <p:nvSpPr>
          <p:cNvPr id="5" name="Title 4"/>
          <p:cNvSpPr>
            <a:spLocks noGrp="1"/>
          </p:cNvSpPr>
          <p:nvPr>
            <p:ph type="title"/>
          </p:nvPr>
        </p:nvSpPr>
        <p:spPr>
          <a:xfrm>
            <a:off x="1202993" y="1208953"/>
            <a:ext cx="7012582" cy="937442"/>
          </a:xfrm>
        </p:spPr>
        <p:txBody>
          <a:bodyPr>
            <a:normAutofit/>
          </a:bodyPr>
          <a:lstStyle/>
          <a:p>
            <a:pPr algn="ctr"/>
            <a:r>
              <a:rPr lang="en-GB" sz="4000" dirty="0" smtClean="0"/>
              <a:t>Select three colours</a:t>
            </a:r>
            <a:endParaRPr lang="en-GB" sz="4000"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Content Placeholder 5"/>
          <p:cNvSpPr txBox="1">
            <a:spLocks/>
          </p:cNvSpPr>
          <p:nvPr/>
        </p:nvSpPr>
        <p:spPr>
          <a:xfrm>
            <a:off x="749635" y="2419727"/>
            <a:ext cx="474581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The colours will represent:</a:t>
            </a:r>
          </a:p>
          <a:p>
            <a:r>
              <a:rPr lang="en-GB" b="0" dirty="0" smtClean="0"/>
              <a:t>a</a:t>
            </a:r>
            <a:r>
              <a:rPr lang="en-GB" b="0" dirty="0"/>
              <a:t>)	The pounding rhythm </a:t>
            </a:r>
            <a:r>
              <a:rPr lang="en-GB" b="0" dirty="0" smtClean="0"/>
              <a:t>	played </a:t>
            </a:r>
            <a:r>
              <a:rPr lang="en-GB" b="0" dirty="0"/>
              <a:t>on low bass </a:t>
            </a:r>
            <a:r>
              <a:rPr lang="en-GB" b="0" dirty="0" smtClean="0"/>
              <a:t>	instruments</a:t>
            </a:r>
            <a:endParaRPr lang="en-GB" b="0" dirty="0"/>
          </a:p>
          <a:p>
            <a:r>
              <a:rPr lang="en-GB" b="0" dirty="0"/>
              <a:t>b)	The long notes</a:t>
            </a:r>
          </a:p>
          <a:p>
            <a:r>
              <a:rPr lang="en-GB" b="0" dirty="0"/>
              <a:t>c)	Bursts of short fast notes</a:t>
            </a:r>
          </a:p>
        </p:txBody>
      </p:sp>
      <p:pic>
        <p:nvPicPr>
          <p:cNvPr id="4098" name="Picture 2" descr="C:\Users\tenpib01\AppData\Local\Microsoft\Windows\Temporary Internet Files\Content.IE5\4QHQWX6R\Abstract_Rainbow_Colours_Wallpapers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185" y="2356249"/>
            <a:ext cx="2826337" cy="353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5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13</a:t>
            </a:fld>
            <a:endParaRPr lang="en-US" dirty="0"/>
          </a:p>
        </p:txBody>
      </p:sp>
      <p:sp>
        <p:nvSpPr>
          <p:cNvPr id="5" name="Title 4"/>
          <p:cNvSpPr>
            <a:spLocks noGrp="1"/>
          </p:cNvSpPr>
          <p:nvPr>
            <p:ph type="title"/>
          </p:nvPr>
        </p:nvSpPr>
        <p:spPr>
          <a:xfrm>
            <a:off x="1222658" y="1385933"/>
            <a:ext cx="7012582" cy="937442"/>
          </a:xfrm>
        </p:spPr>
        <p:txBody>
          <a:bodyPr>
            <a:normAutofit/>
          </a:bodyPr>
          <a:lstStyle/>
          <a:p>
            <a:pPr algn="ctr"/>
            <a:r>
              <a:rPr lang="en-GB" sz="4000" dirty="0" smtClean="0"/>
              <a:t>Can you ‘draw’ the music?</a:t>
            </a:r>
            <a:endParaRPr lang="en-GB" sz="4000"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2"/>
          <p:cNvSpPr txBox="1">
            <a:spLocks noChangeArrowheads="1"/>
          </p:cNvSpPr>
          <p:nvPr/>
        </p:nvSpPr>
        <p:spPr bwMode="auto">
          <a:xfrm>
            <a:off x="2039953" y="2789364"/>
            <a:ext cx="5467796" cy="2697036"/>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a:noAutofit/>
          </a:bodyPr>
          <a:lstStyle/>
          <a:p>
            <a:pPr marL="1371600" indent="457200">
              <a:spcAft>
                <a:spcPts val="0"/>
              </a:spcAft>
            </a:pPr>
            <a:r>
              <a:rPr lang="en-GB" sz="3200" b="1" dirty="0" smtClean="0">
                <a:effectLst/>
                <a:latin typeface="Calibri"/>
                <a:ea typeface="MS Mincho"/>
                <a:cs typeface="Arial"/>
              </a:rPr>
              <a:t>   (</a:t>
            </a:r>
            <a:r>
              <a:rPr lang="en-GB" sz="3200" b="1" dirty="0">
                <a:effectLst/>
                <a:latin typeface="Calibri"/>
                <a:ea typeface="MS Mincho"/>
                <a:cs typeface="Arial"/>
              </a:rPr>
              <a:t>high)</a:t>
            </a:r>
          </a:p>
          <a:p>
            <a:pPr>
              <a:spcAft>
                <a:spcPts val="0"/>
              </a:spcAft>
            </a:pPr>
            <a:r>
              <a:rPr lang="en-GB" sz="3600" b="1" dirty="0">
                <a:effectLst/>
                <a:latin typeface="Calibri"/>
                <a:ea typeface="MS Mincho"/>
                <a:cs typeface="Arial"/>
              </a:rPr>
              <a:t> </a:t>
            </a:r>
            <a:endParaRPr lang="en-GB" sz="1000" b="1" dirty="0">
              <a:effectLst/>
              <a:latin typeface="Calibri"/>
              <a:ea typeface="MS Mincho"/>
              <a:cs typeface="Arial"/>
            </a:endParaRPr>
          </a:p>
          <a:p>
            <a:pPr>
              <a:spcAft>
                <a:spcPts val="0"/>
              </a:spcAft>
            </a:pPr>
            <a:r>
              <a:rPr lang="en-GB" sz="3200" b="1" dirty="0">
                <a:effectLst/>
                <a:latin typeface="Calibri"/>
                <a:ea typeface="MS Mincho"/>
                <a:cs typeface="Arial"/>
              </a:rPr>
              <a:t>(beginning)   				</a:t>
            </a:r>
            <a:r>
              <a:rPr lang="en-GB" sz="3200" b="1" dirty="0">
                <a:latin typeface="Calibri"/>
                <a:ea typeface="MS Mincho"/>
                <a:cs typeface="Arial"/>
              </a:rPr>
              <a:t>	 </a:t>
            </a: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end)</a:t>
            </a:r>
          </a:p>
          <a:p>
            <a:pPr>
              <a:spcAft>
                <a:spcPts val="0"/>
              </a:spcAft>
            </a:pPr>
            <a:r>
              <a:rPr lang="en-GB" sz="3200" b="1" dirty="0">
                <a:effectLst/>
                <a:latin typeface="Calibri"/>
                <a:ea typeface="MS Mincho"/>
                <a:cs typeface="Arial"/>
              </a:rPr>
              <a:t> </a:t>
            </a:r>
          </a:p>
          <a:p>
            <a:pPr algn="ctr">
              <a:spcAft>
                <a:spcPts val="0"/>
              </a:spcAft>
            </a:pPr>
            <a:r>
              <a:rPr lang="en-GB" sz="700" b="1" dirty="0">
                <a:effectLst/>
                <a:latin typeface="Calibri"/>
                <a:ea typeface="MS Mincho"/>
                <a:cs typeface="Arial"/>
              </a:rPr>
              <a:t> </a:t>
            </a:r>
          </a:p>
          <a:p>
            <a:pPr marL="1371600" indent="457200">
              <a:spcAft>
                <a:spcPts val="0"/>
              </a:spcAft>
            </a:pP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low)</a:t>
            </a:r>
          </a:p>
        </p:txBody>
      </p:sp>
    </p:spTree>
    <p:extLst>
      <p:ext uri="{BB962C8B-B14F-4D97-AF65-F5344CB8AC3E}">
        <p14:creationId xmlns:p14="http://schemas.microsoft.com/office/powerpoint/2010/main" val="318019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14</a:t>
            </a:fld>
            <a:endParaRPr lang="en-US" dirty="0"/>
          </a:p>
        </p:txBody>
      </p:sp>
      <p:sp>
        <p:nvSpPr>
          <p:cNvPr id="5" name="Title 4"/>
          <p:cNvSpPr>
            <a:spLocks noGrp="1"/>
          </p:cNvSpPr>
          <p:nvPr>
            <p:ph type="title"/>
          </p:nvPr>
        </p:nvSpPr>
        <p:spPr>
          <a:xfrm>
            <a:off x="1372310" y="1356437"/>
            <a:ext cx="7012582" cy="937442"/>
          </a:xfrm>
        </p:spPr>
        <p:txBody>
          <a:bodyPr>
            <a:noAutofit/>
          </a:bodyPr>
          <a:lstStyle/>
          <a:p>
            <a:pPr algn="ctr"/>
            <a:r>
              <a:rPr lang="en-GB" sz="6000" dirty="0" smtClean="0"/>
              <a:t>Graphic score</a:t>
            </a:r>
            <a:endParaRPr lang="en-GB" sz="6000" dirty="0"/>
          </a:p>
        </p:txBody>
      </p:sp>
      <p:pic>
        <p:nvPicPr>
          <p:cNvPr id="1026"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7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3 </a:t>
            </a:r>
          </a:p>
          <a:p>
            <a:pPr algn="ctr"/>
            <a:r>
              <a:rPr lang="en-US" dirty="0"/>
              <a:t>Section 2</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0139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16</a:t>
            </a:fld>
            <a:endParaRPr lang="en-US" dirty="0"/>
          </a:p>
        </p:txBody>
      </p:sp>
      <p:sp>
        <p:nvSpPr>
          <p:cNvPr id="7" name="Title 4"/>
          <p:cNvSpPr txBox="1">
            <a:spLocks/>
          </p:cNvSpPr>
          <p:nvPr/>
        </p:nvSpPr>
        <p:spPr>
          <a:xfrm>
            <a:off x="1222658" y="1385933"/>
            <a:ext cx="7012582" cy="937442"/>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Can you ‘draw’ the next section?</a:t>
            </a:r>
            <a:endParaRPr lang="en-GB" sz="4000" dirty="0"/>
          </a:p>
        </p:txBody>
      </p:sp>
      <p:sp>
        <p:nvSpPr>
          <p:cNvPr id="9" name="Text Box 22"/>
          <p:cNvSpPr txBox="1">
            <a:spLocks noChangeArrowheads="1"/>
          </p:cNvSpPr>
          <p:nvPr/>
        </p:nvSpPr>
        <p:spPr bwMode="auto">
          <a:xfrm>
            <a:off x="2039953" y="2789364"/>
            <a:ext cx="5467796" cy="2697036"/>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a:noAutofit/>
          </a:bodyPr>
          <a:lstStyle/>
          <a:p>
            <a:pPr marL="1371600" indent="457200">
              <a:spcAft>
                <a:spcPts val="0"/>
              </a:spcAft>
            </a:pPr>
            <a:r>
              <a:rPr lang="en-GB" sz="3200" b="1" dirty="0" smtClean="0">
                <a:effectLst/>
                <a:latin typeface="Calibri"/>
                <a:ea typeface="MS Mincho"/>
                <a:cs typeface="Arial"/>
              </a:rPr>
              <a:t>   (</a:t>
            </a:r>
            <a:r>
              <a:rPr lang="en-GB" sz="3200" b="1" dirty="0">
                <a:effectLst/>
                <a:latin typeface="Calibri"/>
                <a:ea typeface="MS Mincho"/>
                <a:cs typeface="Arial"/>
              </a:rPr>
              <a:t>high)</a:t>
            </a:r>
          </a:p>
          <a:p>
            <a:pPr>
              <a:spcAft>
                <a:spcPts val="0"/>
              </a:spcAft>
            </a:pPr>
            <a:r>
              <a:rPr lang="en-GB" sz="3600" b="1" dirty="0">
                <a:effectLst/>
                <a:latin typeface="Calibri"/>
                <a:ea typeface="MS Mincho"/>
                <a:cs typeface="Arial"/>
              </a:rPr>
              <a:t> </a:t>
            </a:r>
            <a:endParaRPr lang="en-GB" sz="1000" b="1" dirty="0">
              <a:effectLst/>
              <a:latin typeface="Calibri"/>
              <a:ea typeface="MS Mincho"/>
              <a:cs typeface="Arial"/>
            </a:endParaRPr>
          </a:p>
          <a:p>
            <a:pPr>
              <a:spcAft>
                <a:spcPts val="0"/>
              </a:spcAft>
            </a:pPr>
            <a:r>
              <a:rPr lang="en-GB" sz="3200" b="1" dirty="0">
                <a:effectLst/>
                <a:latin typeface="Calibri"/>
                <a:ea typeface="MS Mincho"/>
                <a:cs typeface="Arial"/>
              </a:rPr>
              <a:t>(beginning)   				</a:t>
            </a:r>
            <a:r>
              <a:rPr lang="en-GB" sz="3200" b="1" dirty="0">
                <a:latin typeface="Calibri"/>
                <a:ea typeface="MS Mincho"/>
                <a:cs typeface="Arial"/>
              </a:rPr>
              <a:t>	 </a:t>
            </a: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end)</a:t>
            </a:r>
          </a:p>
          <a:p>
            <a:pPr>
              <a:spcAft>
                <a:spcPts val="0"/>
              </a:spcAft>
            </a:pPr>
            <a:r>
              <a:rPr lang="en-GB" sz="3200" b="1" dirty="0">
                <a:effectLst/>
                <a:latin typeface="Calibri"/>
                <a:ea typeface="MS Mincho"/>
                <a:cs typeface="Arial"/>
              </a:rPr>
              <a:t> </a:t>
            </a:r>
          </a:p>
          <a:p>
            <a:pPr algn="ctr">
              <a:spcAft>
                <a:spcPts val="0"/>
              </a:spcAft>
            </a:pPr>
            <a:r>
              <a:rPr lang="en-GB" sz="700" b="1" dirty="0">
                <a:effectLst/>
                <a:latin typeface="Calibri"/>
                <a:ea typeface="MS Mincho"/>
                <a:cs typeface="Arial"/>
              </a:rPr>
              <a:t> </a:t>
            </a:r>
          </a:p>
          <a:p>
            <a:pPr marL="1371600" indent="457200">
              <a:spcAft>
                <a:spcPts val="0"/>
              </a:spcAft>
            </a:pP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low)</a:t>
            </a:r>
          </a:p>
        </p:txBody>
      </p:sp>
    </p:spTree>
    <p:extLst>
      <p:ext uri="{BB962C8B-B14F-4D97-AF65-F5344CB8AC3E}">
        <p14:creationId xmlns:p14="http://schemas.microsoft.com/office/powerpoint/2010/main" val="341257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17</a:t>
            </a:fld>
            <a:endParaRPr lang="en-US" dirty="0"/>
          </a:p>
        </p:txBody>
      </p:sp>
      <p:sp>
        <p:nvSpPr>
          <p:cNvPr id="7" name="Content Placeholder 5"/>
          <p:cNvSpPr txBox="1">
            <a:spLocks/>
          </p:cNvSpPr>
          <p:nvPr/>
        </p:nvSpPr>
        <p:spPr>
          <a:xfrm>
            <a:off x="1060181" y="2215340"/>
            <a:ext cx="7337536"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a:t>•	Mad scales rushing up and down (a scale is </a:t>
            </a:r>
            <a:r>
              <a:rPr lang="en-GB" b="0" dirty="0" smtClean="0"/>
              <a:t>	just </a:t>
            </a:r>
            <a:r>
              <a:rPr lang="en-GB" b="0" dirty="0"/>
              <a:t>a series of notes moving stepwise)</a:t>
            </a:r>
          </a:p>
          <a:p>
            <a:r>
              <a:rPr lang="en-GB" b="0" dirty="0"/>
              <a:t>•	Stabs (unexpected chords played by many </a:t>
            </a:r>
            <a:r>
              <a:rPr lang="en-GB" b="0" dirty="0" smtClean="0"/>
              <a:t>	musicians </a:t>
            </a:r>
            <a:r>
              <a:rPr lang="en-GB" b="0" dirty="0"/>
              <a:t>at the same time)</a:t>
            </a:r>
          </a:p>
          <a:p>
            <a:r>
              <a:rPr lang="en-GB" b="0" dirty="0"/>
              <a:t>•	Shimmers and rumbles</a:t>
            </a:r>
          </a:p>
        </p:txBody>
      </p:sp>
      <p:sp>
        <p:nvSpPr>
          <p:cNvPr id="9" name="Title 4"/>
          <p:cNvSpPr txBox="1">
            <a:spLocks/>
          </p:cNvSpPr>
          <p:nvPr/>
        </p:nvSpPr>
        <p:spPr>
          <a:xfrm>
            <a:off x="1222658" y="1248281"/>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Three new ideas</a:t>
            </a:r>
            <a:endParaRPr lang="en-GB" sz="4000" dirty="0"/>
          </a:p>
        </p:txBody>
      </p:sp>
      <p:pic>
        <p:nvPicPr>
          <p:cNvPr id="2051" name="Picture 3" descr="C:\Users\tenpib01\AppData\Local\Microsoft\Windows\Temporary Internet Files\Content.IE5\U25HZTMM\Graphic-Design-Transpar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440" y="4655148"/>
            <a:ext cx="5191432" cy="167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4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3</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18</a:t>
            </a:fld>
            <a:endParaRPr lang="en-US" dirty="0"/>
          </a:p>
        </p:txBody>
      </p:sp>
      <p:sp>
        <p:nvSpPr>
          <p:cNvPr id="9" name="Title 4"/>
          <p:cNvSpPr txBox="1">
            <a:spLocks/>
          </p:cNvSpPr>
          <p:nvPr/>
        </p:nvSpPr>
        <p:spPr>
          <a:xfrm>
            <a:off x="1372310" y="1356437"/>
            <a:ext cx="7012582" cy="93744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6000" dirty="0" smtClean="0"/>
              <a:t>Graphic score</a:t>
            </a:r>
            <a:endParaRPr lang="en-GB" sz="6000" dirty="0"/>
          </a:p>
        </p:txBody>
      </p:sp>
      <p:pic>
        <p:nvPicPr>
          <p:cNvPr id="10"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7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4</a:t>
            </a:r>
            <a:endParaRPr lang="en-GB" sz="4000" dirty="0" smtClean="0"/>
          </a:p>
          <a:p>
            <a:pPr algn="ctr"/>
            <a:r>
              <a:rPr lang="en-US" dirty="0"/>
              <a:t>Section 3</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77239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outcomes</a:t>
            </a:r>
            <a:endParaRPr lang="en-US" dirty="0"/>
          </a:p>
        </p:txBody>
      </p:sp>
      <p:sp>
        <p:nvSpPr>
          <p:cNvPr id="3" name="Text Placeholder 2"/>
          <p:cNvSpPr>
            <a:spLocks noGrp="1"/>
          </p:cNvSpPr>
          <p:nvPr>
            <p:ph type="body" idx="1"/>
          </p:nvPr>
        </p:nvSpPr>
        <p:spPr/>
        <p:txBody>
          <a:bodyPr>
            <a:normAutofit/>
          </a:bodyPr>
          <a:lstStyle/>
          <a:p>
            <a:pPr lvl="0"/>
            <a:r>
              <a:rPr lang="en-US" sz="2000" b="0" dirty="0" smtClean="0"/>
              <a:t>After this lesson, pupils will be able to: </a:t>
            </a:r>
          </a:p>
          <a:p>
            <a:pPr lvl="0"/>
            <a:r>
              <a:rPr lang="en-GB" sz="2000" b="0" dirty="0"/>
              <a:t>•	listen and reflect on a piece of orchestral music</a:t>
            </a:r>
          </a:p>
          <a:p>
            <a:pPr lvl="0"/>
            <a:r>
              <a:rPr lang="en-GB" sz="2000" b="0" dirty="0" smtClean="0"/>
              <a:t>•</a:t>
            </a:r>
            <a:r>
              <a:rPr lang="en-GB" sz="2000" b="0" dirty="0"/>
              <a:t>	</a:t>
            </a:r>
            <a:r>
              <a:rPr lang="en-GB" sz="2000" b="0" dirty="0" smtClean="0"/>
              <a:t>invent their own musical motifs and structure them into a 	piece</a:t>
            </a:r>
          </a:p>
          <a:p>
            <a:pPr lvl="0"/>
            <a:r>
              <a:rPr lang="en-GB" sz="2000" b="0" dirty="0" smtClean="0"/>
              <a:t>•</a:t>
            </a:r>
            <a:r>
              <a:rPr lang="en-GB" sz="2000" b="0" dirty="0"/>
              <a:t>	perform </a:t>
            </a:r>
            <a:r>
              <a:rPr lang="en-GB" sz="2000" b="0" dirty="0" smtClean="0"/>
              <a:t>as an ensemble</a:t>
            </a:r>
          </a:p>
          <a:p>
            <a:pPr lvl="0"/>
            <a:r>
              <a:rPr lang="en-GB" sz="2000" b="0" dirty="0" smtClean="0"/>
              <a:t>•</a:t>
            </a:r>
            <a:r>
              <a:rPr lang="en-GB" sz="2000" b="0" dirty="0"/>
              <a:t>	learn musical language appropriate to the task</a:t>
            </a:r>
          </a:p>
        </p:txBody>
      </p:sp>
      <p:sp>
        <p:nvSpPr>
          <p:cNvPr id="4" name="Footer Placeholder 3"/>
          <p:cNvSpPr>
            <a:spLocks noGrp="1"/>
          </p:cNvSpPr>
          <p:nvPr>
            <p:ph type="ftr" sz="quarter" idx="11"/>
          </p:nvPr>
        </p:nvSpPr>
        <p:spPr/>
        <p:txBody>
          <a:bodyPr/>
          <a:lstStyle/>
          <a:p>
            <a:r>
              <a:rPr lang="en-US" dirty="0" smtClean="0">
                <a:solidFill>
                  <a:schemeClr val="bg1">
                    <a:lumMod val="75000"/>
                  </a:schemeClr>
                </a:solidFill>
              </a:rPr>
              <a:t>Copyright </a:t>
            </a:r>
            <a:r>
              <a:rPr lang="en-US" dirty="0" smtClean="0"/>
              <a:t>: Words - </a:t>
            </a:r>
            <a:r>
              <a:rPr lang="en-US" dirty="0" smtClean="0">
                <a:solidFill>
                  <a:schemeClr val="bg1">
                    <a:lumMod val="75000"/>
                  </a:schemeClr>
                </a:solidFill>
              </a:rPr>
              <a:t>Rachel Leach, Design - BBC</a:t>
            </a:r>
            <a:endParaRPr lang="en-US" dirty="0">
              <a:solidFill>
                <a:schemeClr val="bg1">
                  <a:lumMod val="75000"/>
                </a:schemeClr>
              </a:solidFill>
            </a:endParaRP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2</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2979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4</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20</a:t>
            </a:fld>
            <a:endParaRPr lang="en-US" dirty="0"/>
          </a:p>
        </p:txBody>
      </p:sp>
      <p:sp>
        <p:nvSpPr>
          <p:cNvPr id="8" name="Title 4"/>
          <p:cNvSpPr txBox="1">
            <a:spLocks/>
          </p:cNvSpPr>
          <p:nvPr/>
        </p:nvSpPr>
        <p:spPr>
          <a:xfrm>
            <a:off x="1222658" y="1385933"/>
            <a:ext cx="7012582" cy="937442"/>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Can you ‘draw’ the final section?</a:t>
            </a:r>
            <a:endParaRPr lang="en-GB" sz="4000" dirty="0"/>
          </a:p>
        </p:txBody>
      </p:sp>
      <p:sp>
        <p:nvSpPr>
          <p:cNvPr id="10" name="Text Box 22"/>
          <p:cNvSpPr txBox="1">
            <a:spLocks noChangeArrowheads="1"/>
          </p:cNvSpPr>
          <p:nvPr/>
        </p:nvSpPr>
        <p:spPr bwMode="auto">
          <a:xfrm>
            <a:off x="2039953" y="2789364"/>
            <a:ext cx="5467796" cy="2697036"/>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a:noAutofit/>
          </a:bodyPr>
          <a:lstStyle/>
          <a:p>
            <a:pPr marL="1371600" indent="457200">
              <a:spcAft>
                <a:spcPts val="0"/>
              </a:spcAft>
            </a:pPr>
            <a:r>
              <a:rPr lang="en-GB" sz="3200" b="1" dirty="0" smtClean="0">
                <a:effectLst/>
                <a:latin typeface="Calibri"/>
                <a:ea typeface="MS Mincho"/>
                <a:cs typeface="Arial"/>
              </a:rPr>
              <a:t>   (</a:t>
            </a:r>
            <a:r>
              <a:rPr lang="en-GB" sz="3200" b="1" dirty="0">
                <a:effectLst/>
                <a:latin typeface="Calibri"/>
                <a:ea typeface="MS Mincho"/>
                <a:cs typeface="Arial"/>
              </a:rPr>
              <a:t>high)</a:t>
            </a:r>
          </a:p>
          <a:p>
            <a:pPr>
              <a:spcAft>
                <a:spcPts val="0"/>
              </a:spcAft>
            </a:pPr>
            <a:r>
              <a:rPr lang="en-GB" sz="3600" b="1" dirty="0">
                <a:effectLst/>
                <a:latin typeface="Calibri"/>
                <a:ea typeface="MS Mincho"/>
                <a:cs typeface="Arial"/>
              </a:rPr>
              <a:t> </a:t>
            </a:r>
            <a:endParaRPr lang="en-GB" sz="1000" b="1" dirty="0">
              <a:effectLst/>
              <a:latin typeface="Calibri"/>
              <a:ea typeface="MS Mincho"/>
              <a:cs typeface="Arial"/>
            </a:endParaRPr>
          </a:p>
          <a:p>
            <a:pPr>
              <a:spcAft>
                <a:spcPts val="0"/>
              </a:spcAft>
            </a:pPr>
            <a:r>
              <a:rPr lang="en-GB" sz="3200" b="1" dirty="0">
                <a:effectLst/>
                <a:latin typeface="Calibri"/>
                <a:ea typeface="MS Mincho"/>
                <a:cs typeface="Arial"/>
              </a:rPr>
              <a:t>(beginning)   				</a:t>
            </a:r>
            <a:r>
              <a:rPr lang="en-GB" sz="3200" b="1" dirty="0">
                <a:latin typeface="Calibri"/>
                <a:ea typeface="MS Mincho"/>
                <a:cs typeface="Arial"/>
              </a:rPr>
              <a:t>	 </a:t>
            </a: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end)</a:t>
            </a:r>
          </a:p>
          <a:p>
            <a:pPr>
              <a:spcAft>
                <a:spcPts val="0"/>
              </a:spcAft>
            </a:pPr>
            <a:r>
              <a:rPr lang="en-GB" sz="3200" b="1" dirty="0">
                <a:effectLst/>
                <a:latin typeface="Calibri"/>
                <a:ea typeface="MS Mincho"/>
                <a:cs typeface="Arial"/>
              </a:rPr>
              <a:t> </a:t>
            </a:r>
          </a:p>
          <a:p>
            <a:pPr algn="ctr">
              <a:spcAft>
                <a:spcPts val="0"/>
              </a:spcAft>
            </a:pPr>
            <a:r>
              <a:rPr lang="en-GB" sz="700" b="1" dirty="0">
                <a:effectLst/>
                <a:latin typeface="Calibri"/>
                <a:ea typeface="MS Mincho"/>
                <a:cs typeface="Arial"/>
              </a:rPr>
              <a:t> </a:t>
            </a:r>
          </a:p>
          <a:p>
            <a:pPr marL="1371600" indent="457200">
              <a:spcAft>
                <a:spcPts val="0"/>
              </a:spcAft>
            </a:pP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low)</a:t>
            </a:r>
          </a:p>
        </p:txBody>
      </p:sp>
    </p:spTree>
    <p:extLst>
      <p:ext uri="{BB962C8B-B14F-4D97-AF65-F5344CB8AC3E}">
        <p14:creationId xmlns:p14="http://schemas.microsoft.com/office/powerpoint/2010/main" val="1898035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4</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21</a:t>
            </a:fld>
            <a:endParaRPr lang="en-US" dirty="0"/>
          </a:p>
        </p:txBody>
      </p:sp>
      <p:sp>
        <p:nvSpPr>
          <p:cNvPr id="10" name="Title 4"/>
          <p:cNvSpPr txBox="1">
            <a:spLocks/>
          </p:cNvSpPr>
          <p:nvPr/>
        </p:nvSpPr>
        <p:spPr>
          <a:xfrm>
            <a:off x="1372310" y="1356437"/>
            <a:ext cx="7012582" cy="93744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6000" dirty="0" smtClean="0"/>
              <a:t>Graphic score</a:t>
            </a:r>
            <a:endParaRPr lang="en-GB" sz="6000" dirty="0"/>
          </a:p>
        </p:txBody>
      </p:sp>
      <p:pic>
        <p:nvPicPr>
          <p:cNvPr id="11"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36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5</a:t>
            </a:r>
          </a:p>
          <a:p>
            <a:pPr algn="ctr"/>
            <a:r>
              <a:rPr lang="en-US" dirty="0"/>
              <a:t>Structure</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8423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23</a:t>
            </a:fld>
            <a:endParaRPr lang="en-US" dirty="0"/>
          </a:p>
        </p:txBody>
      </p:sp>
      <p:sp>
        <p:nvSpPr>
          <p:cNvPr id="10" name="Title 4"/>
          <p:cNvSpPr txBox="1">
            <a:spLocks/>
          </p:cNvSpPr>
          <p:nvPr/>
        </p:nvSpPr>
        <p:spPr>
          <a:xfrm>
            <a:off x="1438383" y="1327719"/>
            <a:ext cx="653066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Revisit your poems</a:t>
            </a:r>
            <a:endParaRPr lang="en-GB" sz="4000" dirty="0"/>
          </a:p>
        </p:txBody>
      </p:sp>
      <p:pic>
        <p:nvPicPr>
          <p:cNvPr id="8" name="Picture 3" descr="C:\Users\tenpib01\AppData\Local\Microsoft\Windows\Temporary Internet Files\Content.IE5\4QHQWX6R\oceanwave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48501" y="2507810"/>
            <a:ext cx="4847624" cy="333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6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24</a:t>
            </a:fld>
            <a:endParaRPr lang="en-US" dirty="0"/>
          </a:p>
        </p:txBody>
      </p:sp>
      <p:sp>
        <p:nvSpPr>
          <p:cNvPr id="12" name="Title 4"/>
          <p:cNvSpPr txBox="1">
            <a:spLocks/>
          </p:cNvSpPr>
          <p:nvPr/>
        </p:nvSpPr>
        <p:spPr>
          <a:xfrm>
            <a:off x="1451227" y="951275"/>
            <a:ext cx="6530662" cy="280146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Join your sections to make</a:t>
            </a:r>
          </a:p>
          <a:p>
            <a:pPr algn="ctr"/>
            <a:endParaRPr lang="en-GB" sz="1600" dirty="0"/>
          </a:p>
          <a:p>
            <a:pPr algn="ctr"/>
            <a:r>
              <a:rPr lang="en-GB" sz="8000" dirty="0" smtClean="0"/>
              <a:t>one big score</a:t>
            </a:r>
            <a:endParaRPr lang="en-GB" sz="8000" dirty="0"/>
          </a:p>
        </p:txBody>
      </p:sp>
      <p:pic>
        <p:nvPicPr>
          <p:cNvPr id="3074" name="Picture 2" descr="C:\Users\tenpib01\AppData\Local\Microsoft\Windows\Temporary Internet Files\Content.IE5\4QHQWX6R\music_notes_stock_by_bassgeisha-d3h9mp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867" y="3624923"/>
            <a:ext cx="6425381" cy="222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2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033053" y="2721687"/>
            <a:ext cx="7023100" cy="1370012"/>
          </a:xfrm>
        </p:spPr>
        <p:txBody>
          <a:bodyPr/>
          <a:lstStyle/>
          <a:p>
            <a:pPr algn="ctr"/>
            <a:r>
              <a:rPr lang="en-GB" sz="4000" dirty="0" smtClean="0"/>
              <a:t>Lesson </a:t>
            </a:r>
            <a:r>
              <a:rPr lang="en-GB" sz="4000" dirty="0"/>
              <a:t>6</a:t>
            </a:r>
            <a:endParaRPr lang="en-GB" sz="4000" dirty="0" smtClean="0"/>
          </a:p>
          <a:p>
            <a:pPr algn="ctr"/>
            <a:r>
              <a:rPr lang="en-GB" dirty="0"/>
              <a:t>Performance time and further inspiration</a:t>
            </a:r>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7758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26</a:t>
            </a:fld>
            <a:endParaRPr lang="en-US" dirty="0"/>
          </a:p>
        </p:txBody>
      </p:sp>
      <p:sp>
        <p:nvSpPr>
          <p:cNvPr id="9" name="Title 4"/>
          <p:cNvSpPr txBox="1">
            <a:spLocks/>
          </p:cNvSpPr>
          <p:nvPr/>
        </p:nvSpPr>
        <p:spPr>
          <a:xfrm>
            <a:off x="1477851" y="1199899"/>
            <a:ext cx="653066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Let’s perform</a:t>
            </a:r>
            <a:endParaRPr lang="en-GB" sz="4000" dirty="0"/>
          </a:p>
        </p:txBody>
      </p:sp>
      <p:pic>
        <p:nvPicPr>
          <p:cNvPr id="10" name="Picture 2" descr="C:\Users\tenpib01\AppData\Local\Microsoft\Windows\Temporary Internet Files\Content.IE5\NV2CCM0Z\teatro_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354" y="2297368"/>
            <a:ext cx="3805083" cy="335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2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27</a:t>
            </a:fld>
            <a:endParaRPr lang="en-US" dirty="0"/>
          </a:p>
        </p:txBody>
      </p:sp>
      <p:sp>
        <p:nvSpPr>
          <p:cNvPr id="7" name="Title 4"/>
          <p:cNvSpPr txBox="1">
            <a:spLocks/>
          </p:cNvSpPr>
          <p:nvPr/>
        </p:nvSpPr>
        <p:spPr>
          <a:xfrm>
            <a:off x="1372310" y="1356437"/>
            <a:ext cx="7012582" cy="93744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6000" dirty="0" smtClean="0"/>
              <a:t>Graphic score</a:t>
            </a:r>
            <a:endParaRPr lang="en-GB" sz="6000" dirty="0"/>
          </a:p>
        </p:txBody>
      </p:sp>
      <p:pic>
        <p:nvPicPr>
          <p:cNvPr id="8"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3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28</a:t>
            </a:fld>
            <a:endParaRPr lang="en-US" dirty="0"/>
          </a:p>
        </p:txBody>
      </p:sp>
      <p:sp>
        <p:nvSpPr>
          <p:cNvPr id="5" name="Title 4"/>
          <p:cNvSpPr>
            <a:spLocks noGrp="1"/>
          </p:cNvSpPr>
          <p:nvPr>
            <p:ph type="title"/>
          </p:nvPr>
        </p:nvSpPr>
        <p:spPr>
          <a:xfrm>
            <a:off x="1214696" y="1376102"/>
            <a:ext cx="7012582" cy="937442"/>
          </a:xfrm>
        </p:spPr>
        <p:txBody>
          <a:bodyPr>
            <a:normAutofit/>
          </a:bodyPr>
          <a:lstStyle/>
          <a:p>
            <a:pPr algn="ctr"/>
            <a:r>
              <a:rPr lang="en-GB" sz="4000" dirty="0" smtClean="0"/>
              <a:t>Reflect</a:t>
            </a:r>
            <a:endParaRPr lang="en-GB" sz="4000" dirty="0"/>
          </a:p>
        </p:txBody>
      </p:sp>
      <p:sp>
        <p:nvSpPr>
          <p:cNvPr id="7" name="Content Placeholder 5"/>
          <p:cNvSpPr txBox="1">
            <a:spLocks/>
          </p:cNvSpPr>
          <p:nvPr/>
        </p:nvSpPr>
        <p:spPr>
          <a:xfrm>
            <a:off x="759468" y="2538146"/>
            <a:ext cx="7578288" cy="3264976"/>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3600" b="0" dirty="0"/>
              <a:t>•	Did you like this process?</a:t>
            </a:r>
          </a:p>
          <a:p>
            <a:r>
              <a:rPr lang="en-GB" sz="3600" b="0" dirty="0"/>
              <a:t>•	Did you like the resulting artwork?</a:t>
            </a:r>
          </a:p>
          <a:p>
            <a:r>
              <a:rPr lang="en-GB" sz="3600" b="0" dirty="0"/>
              <a:t>•	Did you like the music?</a:t>
            </a:r>
          </a:p>
          <a:p>
            <a:r>
              <a:rPr lang="en-GB" sz="3600" b="0" dirty="0"/>
              <a:t>•	What was your favourite part - art or </a:t>
            </a:r>
            <a:r>
              <a:rPr lang="en-GB" sz="3600" b="0" dirty="0" smtClean="0"/>
              <a:t>	music</a:t>
            </a:r>
            <a:r>
              <a:rPr lang="en-GB" sz="3600" b="0" dirty="0"/>
              <a:t>?</a:t>
            </a:r>
          </a:p>
        </p:txBody>
      </p:sp>
    </p:spTree>
    <p:extLst>
      <p:ext uri="{BB962C8B-B14F-4D97-AF65-F5344CB8AC3E}">
        <p14:creationId xmlns:p14="http://schemas.microsoft.com/office/powerpoint/2010/main" val="299061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29</a:t>
            </a:fld>
            <a:endParaRPr lang="en-US" dirty="0"/>
          </a:p>
        </p:txBody>
      </p:sp>
      <p:sp>
        <p:nvSpPr>
          <p:cNvPr id="5" name="Title 4"/>
          <p:cNvSpPr>
            <a:spLocks noGrp="1"/>
          </p:cNvSpPr>
          <p:nvPr>
            <p:ph type="title"/>
          </p:nvPr>
        </p:nvSpPr>
        <p:spPr/>
        <p:txBody>
          <a:bodyPr>
            <a:normAutofit fontScale="90000"/>
          </a:bodyPr>
          <a:lstStyle/>
          <a:p>
            <a:r>
              <a:rPr lang="en-GB" dirty="0" smtClean="0"/>
              <a:t>Taking it further – cross-curricular activities</a:t>
            </a:r>
            <a:endParaRPr lang="en-GB" dirty="0"/>
          </a:p>
        </p:txBody>
      </p:sp>
      <p:sp>
        <p:nvSpPr>
          <p:cNvPr id="6" name="Content Placeholder 5"/>
          <p:cNvSpPr>
            <a:spLocks noGrp="1"/>
          </p:cNvSpPr>
          <p:nvPr>
            <p:ph idx="1"/>
          </p:nvPr>
        </p:nvSpPr>
        <p:spPr>
          <a:xfrm>
            <a:off x="1074589" y="2166060"/>
            <a:ext cx="7007527" cy="4147212"/>
          </a:xfrm>
        </p:spPr>
        <p:txBody>
          <a:bodyPr>
            <a:normAutofit/>
          </a:bodyPr>
          <a:lstStyle/>
          <a:p>
            <a:pPr lvl="0">
              <a:spcAft>
                <a:spcPts val="0"/>
              </a:spcAft>
            </a:pPr>
            <a:endParaRPr lang="en-GB" sz="2400" dirty="0" smtClean="0">
              <a:ea typeface="Abadi MT Condensed Light"/>
              <a:cs typeface="Abadi MT Condensed Light"/>
            </a:endParaRPr>
          </a:p>
          <a:p>
            <a:pPr lvl="0">
              <a:spcAft>
                <a:spcPts val="0"/>
              </a:spcAft>
            </a:pPr>
            <a:r>
              <a:rPr lang="en-GB" sz="2400" dirty="0" smtClean="0">
                <a:ea typeface="Abadi MT Condensed Light"/>
                <a:cs typeface="Abadi MT Condensed Light"/>
              </a:rPr>
              <a:t>LITERACY</a:t>
            </a:r>
            <a:r>
              <a:rPr lang="en-GB" sz="2400" dirty="0">
                <a:ea typeface="Abadi MT Condensed Light"/>
                <a:cs typeface="Abadi MT Condensed Light"/>
              </a:rPr>
              <a:t>:</a:t>
            </a:r>
            <a:r>
              <a:rPr lang="en-GB" sz="2400" b="0" dirty="0">
                <a:ea typeface="Abadi MT Condensed Light"/>
                <a:cs typeface="Abadi MT Condensed Light"/>
              </a:rPr>
              <a:t> Write a story based on Anna Clyne’s piece. What is it actually describing</a:t>
            </a:r>
            <a:r>
              <a:rPr lang="en-GB" sz="2400" b="0" dirty="0" smtClean="0">
                <a:ea typeface="Abadi MT Condensed Light"/>
                <a:cs typeface="Abadi MT Condensed Light"/>
              </a:rPr>
              <a:t>?</a:t>
            </a:r>
          </a:p>
          <a:p>
            <a:pPr lvl="0">
              <a:spcAft>
                <a:spcPts val="0"/>
              </a:spcAft>
            </a:pPr>
            <a:endParaRPr lang="en-GB" sz="2400" b="0" dirty="0">
              <a:ea typeface="Abadi MT Condensed Light"/>
              <a:cs typeface="Abadi MT Condensed Light"/>
            </a:endParaRPr>
          </a:p>
          <a:p>
            <a:r>
              <a:rPr lang="en-GB" sz="2400" dirty="0" smtClean="0">
                <a:ea typeface="Abadi MT Condensed Light"/>
                <a:cs typeface="Abadi MT Condensed Light"/>
              </a:rPr>
              <a:t>LISTENING:</a:t>
            </a:r>
            <a:r>
              <a:rPr lang="en-GB" sz="2400" b="0" dirty="0" smtClean="0">
                <a:ea typeface="Abadi MT Condensed Light"/>
                <a:cs typeface="Abadi MT Condensed Light"/>
              </a:rPr>
              <a:t> </a:t>
            </a:r>
            <a:r>
              <a:rPr lang="en-GB" sz="2400" b="0" dirty="0">
                <a:ea typeface="Abadi MT Condensed Light"/>
                <a:cs typeface="Abadi MT Condensed Light"/>
              </a:rPr>
              <a:t>Many composers have used graphic score notation and many are available online. Some of the best are: Luciano </a:t>
            </a:r>
            <a:r>
              <a:rPr lang="en-GB" sz="2400" b="0" dirty="0" err="1">
                <a:ea typeface="Abadi MT Condensed Light"/>
                <a:cs typeface="Abadi MT Condensed Light"/>
              </a:rPr>
              <a:t>Berio</a:t>
            </a:r>
            <a:r>
              <a:rPr lang="en-GB" sz="2400" b="0" dirty="0">
                <a:ea typeface="Abadi MT Condensed Light"/>
                <a:cs typeface="Abadi MT Condensed Light"/>
              </a:rPr>
              <a:t>: </a:t>
            </a:r>
            <a:r>
              <a:rPr lang="en-GB" sz="2400" b="0" dirty="0" err="1">
                <a:ea typeface="Abadi MT Condensed Light"/>
                <a:cs typeface="Abadi MT Condensed Light"/>
              </a:rPr>
              <a:t>Sequenza</a:t>
            </a:r>
            <a:r>
              <a:rPr lang="en-GB" sz="2400" b="0" dirty="0">
                <a:ea typeface="Abadi MT Condensed Light"/>
                <a:cs typeface="Abadi MT Condensed Light"/>
              </a:rPr>
              <a:t> III (for voice), John Cage Aria, </a:t>
            </a:r>
            <a:r>
              <a:rPr lang="en-GB" sz="2400" b="0" dirty="0" err="1">
                <a:ea typeface="Abadi MT Condensed Light"/>
                <a:cs typeface="Abadi MT Condensed Light"/>
              </a:rPr>
              <a:t>Gyorgy</a:t>
            </a:r>
            <a:r>
              <a:rPr lang="en-GB" sz="2400" b="0" dirty="0">
                <a:ea typeface="Abadi MT Condensed Light"/>
                <a:cs typeface="Abadi MT Condensed Light"/>
              </a:rPr>
              <a:t> </a:t>
            </a:r>
            <a:r>
              <a:rPr lang="en-GB" sz="2400" b="0" dirty="0" err="1">
                <a:ea typeface="Abadi MT Condensed Light"/>
                <a:cs typeface="Abadi MT Condensed Light"/>
              </a:rPr>
              <a:t>Ligeti</a:t>
            </a:r>
            <a:r>
              <a:rPr lang="en-GB" sz="2400" b="0" dirty="0">
                <a:ea typeface="Abadi MT Condensed Light"/>
                <a:cs typeface="Abadi MT Condensed Light"/>
              </a:rPr>
              <a:t> </a:t>
            </a:r>
            <a:r>
              <a:rPr lang="en-GB" sz="2400" b="0" dirty="0" err="1">
                <a:ea typeface="Abadi MT Condensed Light"/>
                <a:cs typeface="Abadi MT Condensed Light"/>
              </a:rPr>
              <a:t>Artikulation</a:t>
            </a:r>
            <a:r>
              <a:rPr lang="en-GB" sz="2400" b="0" dirty="0">
                <a:ea typeface="Abadi MT Condensed Light"/>
                <a:cs typeface="Abadi MT Condensed Light"/>
              </a:rPr>
              <a:t>, Cathy </a:t>
            </a:r>
            <a:r>
              <a:rPr lang="en-GB" sz="2400" b="0" dirty="0" err="1">
                <a:ea typeface="Abadi MT Condensed Light"/>
                <a:cs typeface="Abadi MT Condensed Light"/>
              </a:rPr>
              <a:t>Berberian</a:t>
            </a:r>
            <a:r>
              <a:rPr lang="en-GB" sz="2400" b="0" dirty="0">
                <a:ea typeface="Abadi MT Condensed Light"/>
                <a:cs typeface="Abadi MT Condensed Light"/>
              </a:rPr>
              <a:t>: </a:t>
            </a:r>
            <a:r>
              <a:rPr lang="en-GB" sz="2400" b="0" dirty="0" err="1">
                <a:ea typeface="Abadi MT Condensed Light"/>
                <a:cs typeface="Abadi MT Condensed Light"/>
              </a:rPr>
              <a:t>Stripsody</a:t>
            </a:r>
            <a:endParaRPr lang="en-GB" sz="2400" b="0" dirty="0" smtClean="0">
              <a:ea typeface="Abadi MT Condensed Light"/>
              <a:cs typeface="Abadi MT Condensed Light"/>
            </a:endParaRPr>
          </a:p>
        </p:txBody>
      </p:sp>
    </p:spTree>
    <p:extLst>
      <p:ext uri="{BB962C8B-B14F-4D97-AF65-F5344CB8AC3E}">
        <p14:creationId xmlns:p14="http://schemas.microsoft.com/office/powerpoint/2010/main" val="240308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checklist</a:t>
            </a:r>
          </a:p>
        </p:txBody>
      </p:sp>
      <p:sp>
        <p:nvSpPr>
          <p:cNvPr id="3" name="Text Placeholder 2"/>
          <p:cNvSpPr>
            <a:spLocks noGrp="1"/>
          </p:cNvSpPr>
          <p:nvPr>
            <p:ph type="body" idx="1"/>
          </p:nvPr>
        </p:nvSpPr>
        <p:spPr/>
        <p:txBody>
          <a:bodyPr>
            <a:normAutofit/>
          </a:bodyPr>
          <a:lstStyle/>
          <a:p>
            <a:pPr lvl="0"/>
            <a:r>
              <a:rPr lang="en-US" sz="2000" b="0" dirty="0" smtClean="0"/>
              <a:t>Learners will:</a:t>
            </a:r>
          </a:p>
          <a:p>
            <a:pPr lvl="0"/>
            <a:r>
              <a:rPr lang="en-GB" sz="2000" b="0" dirty="0"/>
              <a:t>•	play and perform in ensemble contexts, using voices and </a:t>
            </a:r>
            <a:r>
              <a:rPr lang="en-GB" sz="2000" b="0" dirty="0" smtClean="0"/>
              <a:t>	playing </a:t>
            </a:r>
            <a:r>
              <a:rPr lang="en-GB" sz="2000" b="0" dirty="0"/>
              <a:t>musical instruments</a:t>
            </a:r>
          </a:p>
          <a:p>
            <a:pPr lvl="0"/>
            <a:r>
              <a:rPr lang="en-GB" sz="2000" b="0" dirty="0"/>
              <a:t>•	improvise and compose music for a range of purposes using </a:t>
            </a:r>
            <a:r>
              <a:rPr lang="en-GB" sz="2000" b="0" dirty="0" smtClean="0"/>
              <a:t>	the </a:t>
            </a:r>
            <a:r>
              <a:rPr lang="en-GB" sz="2000" b="0" dirty="0"/>
              <a:t>interrelated dimensions of music</a:t>
            </a:r>
          </a:p>
          <a:p>
            <a:pPr lvl="0"/>
            <a:r>
              <a:rPr lang="en-GB" sz="2000" b="0" dirty="0"/>
              <a:t>•	listen with attention to detail and recall sounds with </a:t>
            </a:r>
            <a:r>
              <a:rPr lang="en-GB" sz="2000" b="0" dirty="0" smtClean="0"/>
              <a:t>	increasing </a:t>
            </a:r>
            <a:r>
              <a:rPr lang="en-GB" sz="2000" b="0" dirty="0"/>
              <a:t>aural memory</a:t>
            </a:r>
          </a:p>
          <a:p>
            <a:pPr marL="342900" indent="-342900">
              <a:buFont typeface="Wingdings" charset="2"/>
              <a:buChar char="§"/>
            </a:pPr>
            <a:endParaRPr lang="en-US" sz="2000" b="0" dirty="0"/>
          </a:p>
          <a:p>
            <a:endParaRPr lang="en-US" sz="2000" dirty="0"/>
          </a:p>
        </p:txBody>
      </p:sp>
      <p:sp>
        <p:nvSpPr>
          <p:cNvPr id="4" name="Footer Placeholder 3"/>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3</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9522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429" y="1271024"/>
            <a:ext cx="7012582" cy="937442"/>
          </a:xfrm>
        </p:spPr>
        <p:txBody>
          <a:bodyPr/>
          <a:lstStyle/>
          <a:p>
            <a:r>
              <a:rPr lang="en-US" dirty="0" smtClean="0"/>
              <a:t>Glossary of music terms</a:t>
            </a:r>
            <a:endParaRPr lang="en-US" dirty="0"/>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2515526379"/>
              </p:ext>
            </p:extLst>
          </p:nvPr>
        </p:nvGraphicFramePr>
        <p:xfrm>
          <a:off x="1113429" y="2247792"/>
          <a:ext cx="7354530" cy="2052587"/>
        </p:xfrm>
        <a:graphic>
          <a:graphicData uri="http://schemas.openxmlformats.org/drawingml/2006/table">
            <a:tbl>
              <a:tblPr firstRow="1" bandRow="1">
                <a:tableStyleId>{5C22544A-7EE6-4342-B048-85BDC9FD1C3A}</a:tableStyleId>
              </a:tblPr>
              <a:tblGrid>
                <a:gridCol w="2645099">
                  <a:extLst>
                    <a:ext uri="{9D8B030D-6E8A-4147-A177-3AD203B41FA5}">
                      <a16:colId xmlns:a16="http://schemas.microsoft.com/office/drawing/2014/main" val="20000"/>
                    </a:ext>
                  </a:extLst>
                </a:gridCol>
                <a:gridCol w="4709431">
                  <a:extLst>
                    <a:ext uri="{9D8B030D-6E8A-4147-A177-3AD203B41FA5}">
                      <a16:colId xmlns:a16="http://schemas.microsoft.com/office/drawing/2014/main" val="20001"/>
                    </a:ext>
                  </a:extLst>
                </a:gridCol>
              </a:tblGrid>
              <a:tr h="398058">
                <a:tc>
                  <a:txBody>
                    <a:bodyPr/>
                    <a:lstStyle/>
                    <a:p>
                      <a:r>
                        <a:rPr lang="en-US" dirty="0" smtClean="0"/>
                        <a:t>Term</a:t>
                      </a:r>
                      <a:endParaRPr lang="en-US" dirty="0"/>
                    </a:p>
                  </a:txBody>
                  <a:tcPr/>
                </a:tc>
                <a:tc>
                  <a:txBody>
                    <a:bodyPr/>
                    <a:lstStyle/>
                    <a:p>
                      <a:r>
                        <a:rPr lang="en-US" dirty="0" smtClean="0"/>
                        <a:t>Definition</a:t>
                      </a:r>
                      <a:endParaRPr lang="en-US" dirty="0"/>
                    </a:p>
                  </a:txBody>
                  <a:tcPr/>
                </a:tc>
                <a:extLst>
                  <a:ext uri="{0D108BD9-81ED-4DB2-BD59-A6C34878D82A}">
                    <a16:rowId xmlns:a16="http://schemas.microsoft.com/office/drawing/2014/main" val="10000"/>
                  </a:ext>
                </a:extLst>
              </a:tr>
              <a:tr h="398058">
                <a:tc>
                  <a:txBody>
                    <a:bodyPr/>
                    <a:lstStyle/>
                    <a:p>
                      <a:r>
                        <a:rPr lang="en-US" sz="1400" b="1" dirty="0" smtClean="0">
                          <a:effectLst/>
                          <a:latin typeface="+mn-lt"/>
                          <a:ea typeface="MS Mincho"/>
                          <a:cs typeface="Arial"/>
                        </a:rPr>
                        <a:t>Graphic Score</a:t>
                      </a:r>
                      <a:endParaRPr lang="en-US" sz="1400" b="1" dirty="0"/>
                    </a:p>
                  </a:txBody>
                  <a:tcPr/>
                </a:tc>
                <a:tc>
                  <a:txBody>
                    <a:bodyPr/>
                    <a:lstStyle/>
                    <a:p>
                      <a:pPr>
                        <a:spcAft>
                          <a:spcPts val="0"/>
                        </a:spcAft>
                      </a:pPr>
                      <a:r>
                        <a:rPr lang="en-GB" sz="1200" dirty="0" smtClean="0">
                          <a:effectLst/>
                          <a:latin typeface="+mn-lt"/>
                          <a:ea typeface="MS Mincho"/>
                          <a:cs typeface="Arial"/>
                        </a:rPr>
                        <a:t>a visual representation of music</a:t>
                      </a:r>
                      <a:endParaRPr lang="en-GB" sz="1200" dirty="0">
                        <a:effectLst/>
                        <a:latin typeface="+mn-lt"/>
                        <a:ea typeface="MS Mincho"/>
                        <a:cs typeface="Arial"/>
                      </a:endParaRPr>
                    </a:p>
                  </a:txBody>
                  <a:tcPr/>
                </a:tc>
                <a:extLst>
                  <a:ext uri="{0D108BD9-81ED-4DB2-BD59-A6C34878D82A}">
                    <a16:rowId xmlns:a16="http://schemas.microsoft.com/office/drawing/2014/main" val="10001"/>
                  </a:ext>
                </a:extLst>
              </a:tr>
              <a:tr h="383757">
                <a:tc>
                  <a:txBody>
                    <a:bodyPr/>
                    <a:lstStyle/>
                    <a:p>
                      <a:r>
                        <a:rPr lang="en-US" sz="1400" b="1" dirty="0" smtClean="0">
                          <a:effectLst/>
                          <a:latin typeface="+mn-lt"/>
                          <a:ea typeface="MS Mincho"/>
                          <a:cs typeface="Arial"/>
                        </a:rPr>
                        <a:t>Scale</a:t>
                      </a:r>
                      <a:endParaRPr lang="en-US" sz="1400" b="1" dirty="0"/>
                    </a:p>
                  </a:txBody>
                  <a:tcPr/>
                </a:tc>
                <a:tc>
                  <a:txBody>
                    <a:bodyPr/>
                    <a:lstStyle/>
                    <a:p>
                      <a:pPr>
                        <a:spcAft>
                          <a:spcPts val="0"/>
                        </a:spcAft>
                      </a:pPr>
                      <a:r>
                        <a:rPr lang="en-GB" sz="1200" dirty="0" smtClean="0">
                          <a:effectLst/>
                          <a:latin typeface="+mn-lt"/>
                          <a:ea typeface="MS Mincho"/>
                          <a:cs typeface="Arial"/>
                        </a:rPr>
                        <a:t>gradually getting louder</a:t>
                      </a:r>
                      <a:endParaRPr lang="en-GB" sz="1200" dirty="0">
                        <a:effectLst/>
                        <a:latin typeface="+mn-lt"/>
                        <a:ea typeface="MS Mincho"/>
                        <a:cs typeface="Arial"/>
                      </a:endParaRPr>
                    </a:p>
                  </a:txBody>
                  <a:tcPr/>
                </a:tc>
                <a:extLst>
                  <a:ext uri="{0D108BD9-81ED-4DB2-BD59-A6C34878D82A}">
                    <a16:rowId xmlns:a16="http://schemas.microsoft.com/office/drawing/2014/main" val="10002"/>
                  </a:ext>
                </a:extLst>
              </a:tr>
              <a:tr h="398058">
                <a:tc>
                  <a:txBody>
                    <a:bodyPr/>
                    <a:lstStyle/>
                    <a:p>
                      <a:r>
                        <a:rPr lang="en-US" sz="1400" b="1" dirty="0" smtClean="0">
                          <a:effectLst/>
                          <a:latin typeface="+mn-lt"/>
                          <a:ea typeface="MS Mincho"/>
                          <a:cs typeface="Arial"/>
                        </a:rPr>
                        <a:t>Opera</a:t>
                      </a:r>
                      <a:endParaRPr lang="en-US" sz="1400" b="1" dirty="0"/>
                    </a:p>
                  </a:txBody>
                  <a:tcPr/>
                </a:tc>
                <a:tc>
                  <a:txBody>
                    <a:bodyPr/>
                    <a:lstStyle/>
                    <a:p>
                      <a:r>
                        <a:rPr lang="en-GB" sz="1200" dirty="0" smtClean="0">
                          <a:effectLst/>
                          <a:latin typeface="+mn-lt"/>
                          <a:ea typeface="MS Mincho"/>
                          <a:cs typeface="Arial"/>
                        </a:rPr>
                        <a:t>a story told through singing, acting, music and movement </a:t>
                      </a:r>
                      <a:endParaRPr lang="en-US" sz="1200" dirty="0"/>
                    </a:p>
                  </a:txBody>
                  <a:tcPr/>
                </a:tc>
                <a:extLst>
                  <a:ext uri="{0D108BD9-81ED-4DB2-BD59-A6C34878D82A}">
                    <a16:rowId xmlns:a16="http://schemas.microsoft.com/office/drawing/2014/main" val="10003"/>
                  </a:ext>
                </a:extLst>
              </a:tr>
              <a:tr h="474656">
                <a:tc>
                  <a:txBody>
                    <a:bodyPr/>
                    <a:lstStyle/>
                    <a:p>
                      <a:r>
                        <a:rPr lang="en-US" sz="1400" b="1" dirty="0" smtClean="0">
                          <a:effectLst/>
                          <a:latin typeface="+mn-lt"/>
                          <a:ea typeface="MS Mincho"/>
                          <a:cs typeface="Arial"/>
                        </a:rPr>
                        <a:t>Stab</a:t>
                      </a:r>
                      <a:endParaRPr lang="en-US" sz="1400" b="1" dirty="0"/>
                    </a:p>
                  </a:txBody>
                  <a:tcPr/>
                </a:tc>
                <a:tc>
                  <a:txBody>
                    <a:bodyPr/>
                    <a:lstStyle/>
                    <a:p>
                      <a:pPr>
                        <a:spcAft>
                          <a:spcPts val="0"/>
                        </a:spcAft>
                      </a:pPr>
                      <a:r>
                        <a:rPr lang="en-GB" sz="1200" dirty="0" smtClean="0">
                          <a:effectLst/>
                          <a:latin typeface="+mn-lt"/>
                          <a:ea typeface="MS Mincho"/>
                          <a:cs typeface="Arial"/>
                        </a:rPr>
                        <a:t>a loud, short sound played by many musicians at the same time</a:t>
                      </a:r>
                      <a:endParaRPr lang="en-GB" sz="1200" dirty="0">
                        <a:effectLst/>
                        <a:latin typeface="+mn-lt"/>
                        <a:ea typeface="MS Mincho"/>
                        <a:cs typeface="Arial"/>
                      </a:endParaRPr>
                    </a:p>
                  </a:txBody>
                  <a:tcPr/>
                </a:tc>
                <a:extLst>
                  <a:ext uri="{0D108BD9-81ED-4DB2-BD59-A6C34878D82A}">
                    <a16:rowId xmlns:a16="http://schemas.microsoft.com/office/drawing/2014/main" val="10004"/>
                  </a:ext>
                </a:extLst>
              </a:tr>
            </a:tbl>
          </a:graphicData>
        </a:graphic>
      </p:graphicFrame>
      <p:sp>
        <p:nvSpPr>
          <p:cNvPr id="3" name="Footer Placeholder 2"/>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4</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743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1</a:t>
            </a:r>
          </a:p>
          <a:p>
            <a:pPr algn="ctr"/>
            <a:r>
              <a:rPr lang="en-GB" dirty="0" smtClean="0"/>
              <a:t>Watching and </a:t>
            </a:r>
            <a:r>
              <a:rPr lang="en-GB" dirty="0"/>
              <a:t>l</a:t>
            </a:r>
            <a:r>
              <a:rPr lang="en-GB" dirty="0" smtClean="0"/>
              <a:t>istening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21925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LESSON 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a:t>
            </a:r>
            <a:r>
              <a:rPr lang="en-US" dirty="0" smtClean="0"/>
              <a:t>BBC</a:t>
            </a:r>
            <a:endParaRPr lang="en-US" dirty="0"/>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p:txBody>
          <a:bodyPr/>
          <a:lstStyle/>
          <a:p>
            <a:r>
              <a:rPr lang="en-GB" dirty="0" smtClean="0"/>
              <a:t>Background – the composer</a:t>
            </a:r>
            <a:endParaRPr lang="en-GB" dirty="0"/>
          </a:p>
        </p:txBody>
      </p:sp>
      <p:sp>
        <p:nvSpPr>
          <p:cNvPr id="6" name="Content Placeholder 5"/>
          <p:cNvSpPr>
            <a:spLocks noGrp="1"/>
          </p:cNvSpPr>
          <p:nvPr>
            <p:ph idx="1"/>
          </p:nvPr>
        </p:nvSpPr>
        <p:spPr>
          <a:xfrm>
            <a:off x="4577923" y="2056572"/>
            <a:ext cx="4123625" cy="3478990"/>
          </a:xfrm>
        </p:spPr>
        <p:txBody>
          <a:bodyPr>
            <a:normAutofit lnSpcReduction="10000"/>
          </a:bodyPr>
          <a:lstStyle/>
          <a:p>
            <a:r>
              <a:rPr lang="en-US" dirty="0"/>
              <a:t>Anna Clyne (b. 1980)</a:t>
            </a:r>
            <a:endParaRPr lang="en-US" sz="1500" dirty="0" smtClean="0">
              <a:ea typeface="MS Mincho"/>
              <a:cs typeface="Arial"/>
            </a:endParaRPr>
          </a:p>
          <a:p>
            <a:pPr marL="457200" lvl="0" indent="-457200" fontAlgn="base">
              <a:buFont typeface="Arial" panose="020B0604020202020204" pitchFamily="34" charset="0"/>
              <a:buChar char="•"/>
            </a:pPr>
            <a:r>
              <a:rPr lang="en-GB" b="0" dirty="0" smtClean="0"/>
              <a:t>English </a:t>
            </a:r>
            <a:r>
              <a:rPr lang="en-GB" b="0" dirty="0"/>
              <a:t>composer who lives in America</a:t>
            </a:r>
          </a:p>
          <a:p>
            <a:pPr marL="457200" lvl="0" indent="-457200" fontAlgn="base">
              <a:buFont typeface="Arial" panose="020B0604020202020204" pitchFamily="34" charset="0"/>
              <a:buChar char="•"/>
            </a:pPr>
            <a:r>
              <a:rPr lang="en-GB" b="0" dirty="0" smtClean="0"/>
              <a:t>Studied </a:t>
            </a:r>
            <a:r>
              <a:rPr lang="en-GB" b="0" dirty="0"/>
              <a:t>in Scotland and then New York</a:t>
            </a:r>
          </a:p>
          <a:p>
            <a:pPr marL="457200" lvl="0" indent="-457200" fontAlgn="base">
              <a:buFont typeface="Arial" panose="020B0604020202020204" pitchFamily="34" charset="0"/>
              <a:buChar char="•"/>
            </a:pPr>
            <a:r>
              <a:rPr lang="en-GB" b="0" dirty="0" smtClean="0"/>
              <a:t>Has </a:t>
            </a:r>
            <a:r>
              <a:rPr lang="en-GB" b="0" dirty="0"/>
              <a:t>won many awards and even a Grammy nomination</a:t>
            </a:r>
          </a:p>
          <a:p>
            <a:endParaRPr lang="en-GB" dirty="0"/>
          </a:p>
        </p:txBody>
      </p:sp>
      <p:pic>
        <p:nvPicPr>
          <p:cNvPr id="1032" name="Picture 8" descr="Image result for anna clyne compose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88" t="3696" r="288" b="1676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1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7</a:t>
            </a:fld>
            <a:endParaRPr lang="en-US" dirty="0"/>
          </a:p>
        </p:txBody>
      </p:sp>
      <p:sp>
        <p:nvSpPr>
          <p:cNvPr id="5" name="Title 4"/>
          <p:cNvSpPr>
            <a:spLocks noGrp="1"/>
          </p:cNvSpPr>
          <p:nvPr>
            <p:ph type="title"/>
          </p:nvPr>
        </p:nvSpPr>
        <p:spPr/>
        <p:txBody>
          <a:bodyPr/>
          <a:lstStyle/>
          <a:p>
            <a:r>
              <a:rPr lang="en-GB" dirty="0" smtClean="0"/>
              <a:t>Background – the music</a:t>
            </a:r>
            <a:endParaRPr lang="en-GB" dirty="0"/>
          </a:p>
        </p:txBody>
      </p:sp>
      <p:sp>
        <p:nvSpPr>
          <p:cNvPr id="6" name="Content Placeholder 5"/>
          <p:cNvSpPr>
            <a:spLocks noGrp="1"/>
          </p:cNvSpPr>
          <p:nvPr>
            <p:ph idx="1"/>
          </p:nvPr>
        </p:nvSpPr>
        <p:spPr>
          <a:xfrm>
            <a:off x="1141335" y="2056572"/>
            <a:ext cx="4453219" cy="4069592"/>
          </a:xfrm>
        </p:spPr>
        <p:txBody>
          <a:bodyPr>
            <a:normAutofit/>
          </a:bodyPr>
          <a:lstStyle/>
          <a:p>
            <a:r>
              <a:rPr lang="en-GB" dirty="0"/>
              <a:t>Night Ferry</a:t>
            </a:r>
            <a:endParaRPr lang="en-US" sz="1300" dirty="0" smtClean="0"/>
          </a:p>
          <a:p>
            <a:pPr lvl="2" fontAlgn="base"/>
            <a:r>
              <a:rPr lang="en-GB" dirty="0" smtClean="0"/>
              <a:t>Written </a:t>
            </a:r>
            <a:r>
              <a:rPr lang="en-GB" dirty="0"/>
              <a:t>in 2012 for Chicago Symphony Orchestra</a:t>
            </a:r>
          </a:p>
          <a:p>
            <a:pPr lvl="2" fontAlgn="base"/>
            <a:r>
              <a:rPr lang="en-GB" dirty="0" smtClean="0"/>
              <a:t>Was </a:t>
            </a:r>
            <a:r>
              <a:rPr lang="en-GB" dirty="0"/>
              <a:t>inspired by poetry and art then in turn inspired a huge piece of art. Anna wrote the music and the made the art simultaneously</a:t>
            </a:r>
          </a:p>
          <a:p>
            <a:pPr lvl="2" fontAlgn="base"/>
            <a:r>
              <a:rPr lang="en-GB" dirty="0" smtClean="0"/>
              <a:t>The </a:t>
            </a:r>
            <a:r>
              <a:rPr lang="en-GB" dirty="0"/>
              <a:t>full piece lasts 20 minutes!</a:t>
            </a:r>
          </a:p>
          <a:p>
            <a:endParaRPr lang="en-GB" dirty="0"/>
          </a:p>
        </p:txBody>
      </p:sp>
      <p:sp>
        <p:nvSpPr>
          <p:cNvPr id="9" name="AutoShape 2" descr="Image result for georges bizet car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georges bizet carm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5" descr="C:\Users\tenpib01\AppData\Local\Microsoft\Windows\Temporary Internet Files\Content.IE5\4QHQWX6R\milovanderlinden-Ferry-Icon-for-use-with-signs-or-butto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30" y="2415126"/>
            <a:ext cx="3052315" cy="302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9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8</a:t>
            </a:fld>
            <a:endParaRPr lang="en-US" dirty="0"/>
          </a:p>
        </p:txBody>
      </p:sp>
      <p:sp>
        <p:nvSpPr>
          <p:cNvPr id="5" name="Title 4"/>
          <p:cNvSpPr>
            <a:spLocks noGrp="1"/>
          </p:cNvSpPr>
          <p:nvPr>
            <p:ph type="title"/>
          </p:nvPr>
        </p:nvSpPr>
        <p:spPr>
          <a:xfrm>
            <a:off x="1044603" y="997246"/>
            <a:ext cx="7096508" cy="843478"/>
          </a:xfrm>
        </p:spPr>
        <p:txBody>
          <a:bodyPr>
            <a:normAutofit/>
          </a:bodyPr>
          <a:lstStyle/>
          <a:p>
            <a:pPr algn="ctr"/>
            <a:r>
              <a:rPr lang="en-GB" dirty="0"/>
              <a:t>W</a:t>
            </a:r>
            <a:r>
              <a:rPr lang="en-GB" dirty="0" smtClean="0"/>
              <a:t>atch </a:t>
            </a:r>
            <a:r>
              <a:rPr lang="en-GB" dirty="0"/>
              <a:t>the </a:t>
            </a:r>
            <a:r>
              <a:rPr lang="en-GB" dirty="0" smtClean="0"/>
              <a:t>orchestral performance</a:t>
            </a:r>
            <a:endParaRPr lang="en-GB" dirty="0"/>
          </a:p>
        </p:txBody>
      </p:sp>
      <p:sp>
        <p:nvSpPr>
          <p:cNvPr id="6" name="Content Placeholder 5"/>
          <p:cNvSpPr>
            <a:spLocks noGrp="1"/>
          </p:cNvSpPr>
          <p:nvPr>
            <p:ph idx="1"/>
          </p:nvPr>
        </p:nvSpPr>
        <p:spPr>
          <a:xfrm>
            <a:off x="1044602" y="5437711"/>
            <a:ext cx="7012582" cy="828361"/>
          </a:xfrm>
        </p:spPr>
        <p:txBody>
          <a:bodyPr>
            <a:normAutofit fontScale="92500"/>
          </a:bodyPr>
          <a:lstStyle/>
          <a:p>
            <a:pPr algn="ctr"/>
            <a:r>
              <a:rPr lang="en-GB" u="sng" dirty="0">
                <a:hlinkClick r:id="rId3"/>
              </a:rPr>
              <a:t>https://www.bbc.co.uk/programmes/p03c0rqf</a:t>
            </a:r>
            <a:endParaRPr lang="en-GB" dirty="0"/>
          </a:p>
        </p:txBody>
      </p:sp>
      <p:pic>
        <p:nvPicPr>
          <p:cNvPr id="1026" name="Picture 2"/>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20579" t="47186" r="21790" b="12221"/>
          <a:stretch/>
        </p:blipFill>
        <p:spPr bwMode="auto">
          <a:xfrm>
            <a:off x="1044603" y="1995948"/>
            <a:ext cx="7234158" cy="306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5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9</a:t>
            </a:fld>
            <a:endParaRPr lang="en-US" dirty="0"/>
          </a:p>
        </p:txBody>
      </p:sp>
      <p:sp>
        <p:nvSpPr>
          <p:cNvPr id="5" name="Title 4"/>
          <p:cNvSpPr>
            <a:spLocks noGrp="1"/>
          </p:cNvSpPr>
          <p:nvPr>
            <p:ph type="title"/>
          </p:nvPr>
        </p:nvSpPr>
        <p:spPr>
          <a:xfrm>
            <a:off x="1386176" y="1221658"/>
            <a:ext cx="6671008" cy="937442"/>
          </a:xfrm>
        </p:spPr>
        <p:txBody>
          <a:bodyPr>
            <a:normAutofit/>
          </a:bodyPr>
          <a:lstStyle/>
          <a:p>
            <a:pPr algn="ctr"/>
            <a:r>
              <a:rPr lang="en-GB" sz="3600" dirty="0" smtClean="0"/>
              <a:t>Draw your own wave</a:t>
            </a:r>
            <a:endParaRPr lang="en-GB" dirty="0"/>
          </a:p>
        </p:txBody>
      </p:sp>
      <p:sp>
        <p:nvSpPr>
          <p:cNvPr id="18" name="Content Placeholder 5"/>
          <p:cNvSpPr txBox="1">
            <a:spLocks/>
          </p:cNvSpPr>
          <p:nvPr/>
        </p:nvSpPr>
        <p:spPr>
          <a:xfrm>
            <a:off x="749635" y="2374490"/>
            <a:ext cx="757828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Is it:</a:t>
            </a:r>
          </a:p>
          <a:p>
            <a:r>
              <a:rPr lang="en-GB" b="0" dirty="0" smtClean="0"/>
              <a:t>•</a:t>
            </a:r>
            <a:r>
              <a:rPr lang="en-GB" b="0" dirty="0"/>
              <a:t>	smooth or jagged?</a:t>
            </a:r>
          </a:p>
          <a:p>
            <a:r>
              <a:rPr lang="en-GB" b="0" dirty="0"/>
              <a:t>•	big or small?</a:t>
            </a:r>
          </a:p>
          <a:p>
            <a:r>
              <a:rPr lang="en-GB" b="0" dirty="0"/>
              <a:t>•	tall or short?</a:t>
            </a:r>
          </a:p>
          <a:p>
            <a:r>
              <a:rPr lang="en-GB" b="0" dirty="0"/>
              <a:t>•	long and </a:t>
            </a:r>
            <a:r>
              <a:rPr lang="en-GB" b="0" dirty="0" smtClean="0"/>
              <a:t>thin or </a:t>
            </a:r>
          </a:p>
          <a:p>
            <a:r>
              <a:rPr lang="en-GB" b="0" dirty="0"/>
              <a:t>	</a:t>
            </a:r>
            <a:r>
              <a:rPr lang="en-GB" b="0" dirty="0" smtClean="0"/>
              <a:t>compact </a:t>
            </a:r>
            <a:r>
              <a:rPr lang="en-GB" b="0" dirty="0"/>
              <a:t>and fat?</a:t>
            </a:r>
          </a:p>
        </p:txBody>
      </p:sp>
      <p:pic>
        <p:nvPicPr>
          <p:cNvPr id="2051" name="Picture 3" descr="C:\Users\tenpib01\AppData\Local\Microsoft\Windows\Temporary Internet Files\Content.IE5\4QHQWX6R\oceanwave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21662" y="2507811"/>
            <a:ext cx="4847624" cy="333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4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2404</TotalTime>
  <Words>7159</Words>
  <Application>Microsoft Office PowerPoint</Application>
  <PresentationFormat>On-screen Show (4:3)</PresentationFormat>
  <Paragraphs>710</Paragraphs>
  <Slides>29</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Abadi MT Condensed Light</vt:lpstr>
      <vt:lpstr>Arial</vt:lpstr>
      <vt:lpstr>Calibre Regular</vt:lpstr>
      <vt:lpstr>Calibre Semibold</vt:lpstr>
      <vt:lpstr>Calibri</vt:lpstr>
      <vt:lpstr>Gill Sans</vt:lpstr>
      <vt:lpstr>MS Mincho</vt:lpstr>
      <vt:lpstr>Wingdings</vt:lpstr>
      <vt:lpstr>TenP 2017 Test v2b</vt:lpstr>
      <vt:lpstr>Office Theme</vt:lpstr>
      <vt:lpstr>PowerPoint Presentation</vt:lpstr>
      <vt:lpstr>Lesson outcomes</vt:lpstr>
      <vt:lpstr>Curriculum checklist</vt:lpstr>
      <vt:lpstr>Glossary of music terms</vt:lpstr>
      <vt:lpstr>PowerPoint Presentation</vt:lpstr>
      <vt:lpstr>Background – the composer</vt:lpstr>
      <vt:lpstr>Background – the music</vt:lpstr>
      <vt:lpstr>Watch the orchestral performance</vt:lpstr>
      <vt:lpstr>Draw your own wave</vt:lpstr>
      <vt:lpstr>Listen again</vt:lpstr>
      <vt:lpstr>PowerPoint Presentation</vt:lpstr>
      <vt:lpstr>Select three colours</vt:lpstr>
      <vt:lpstr>Can you ‘draw’ the music?</vt:lpstr>
      <vt:lpstr>Graphic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vt:lpstr>
      <vt:lpstr>Taking it further – cross-curricular activities</vt:lpstr>
    </vt:vector>
  </TitlesOfParts>
  <Company>BBC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Julie Wigginton</cp:lastModifiedBy>
  <cp:revision>142</cp:revision>
  <dcterms:created xsi:type="dcterms:W3CDTF">2017-08-23T12:43:02Z</dcterms:created>
  <dcterms:modified xsi:type="dcterms:W3CDTF">2020-06-29T07:35:24Z</dcterms:modified>
</cp:coreProperties>
</file>