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01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18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59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000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1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09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76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64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684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05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447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894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554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871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984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621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15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3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6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72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58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12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26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67AC03-E865-42E3-B315-86CB5F50D441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271DA-4DE4-43F8-AC1A-2F179CABC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8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61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Life in a </a:t>
            </a:r>
            <a:r>
              <a:rPr lang="en-GB" smtClean="0"/>
              <a:t>Coral Reef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74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Is a Coral Reef?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279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Corals are made up of tiny animals called </a:t>
            </a:r>
            <a:r>
              <a:rPr lang="en-GB" altLang="en-US" b="1">
                <a:solidFill>
                  <a:schemeClr val="tx1"/>
                </a:solidFill>
              </a:rPr>
              <a:t>polyps</a:t>
            </a:r>
            <a:r>
              <a:rPr lang="en-GB" altLang="en-US">
                <a:solidFill>
                  <a:schemeClr val="tx1"/>
                </a:solidFill>
              </a:rPr>
              <a:t>. These can be living or dead. They are very fragile.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79650" y="257175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very first coral reefs formed about </a:t>
            </a:r>
            <a:r>
              <a:rPr lang="en-GB" altLang="en-US" b="1">
                <a:solidFill>
                  <a:schemeClr val="tx1"/>
                </a:solidFill>
              </a:rPr>
              <a:t>500 million years </a:t>
            </a:r>
            <a:r>
              <a:rPr lang="en-GB" altLang="en-US">
                <a:solidFill>
                  <a:schemeClr val="tx1"/>
                </a:solidFill>
              </a:rPr>
              <a:t>ago!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1" y="3751263"/>
            <a:ext cx="46450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17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7871 L -0.08993 -0.09977 L -0.15486 -0.12315 L -0.24271 -0.13264 L -0.32465 -0.15602 L -0.36666 -0.16296 L -0.43281 -0.13959 L -0.471 -0.09283 L -0.546 -0.02963 L -0.56666 -0.00394 L -0.62239 0.03356 L -0.71232 0.04745 L -0.72586 0.05 L -0.82135 0.02639 L -0.86007 0.01018 L -0.91701 -0.02963 L -0.93125 -0.03658 L -0.9776 -0.05996 L -1.06666 -0.12315 L -1.18229 -0.18403 L -1.28975 -0.19329 L -1.39774 -0.20023 L -1.41302 -0.20023 L -1.53854 -0.17685 L -1.53854 -0.17662 " pathEditMode="relative" rAng="0" ptsTypes="AAAAAAAAAAAAAAAAAAAAAAAAA">
                                      <p:cBhvr>
                                        <p:cTn id="10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2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79564" y="479426"/>
            <a:ext cx="9088437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Does a Coral Reef Look Like?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349501" y="1833564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Most corals are </a:t>
            </a:r>
            <a:r>
              <a:rPr lang="en-GB" altLang="en-US" b="1">
                <a:solidFill>
                  <a:schemeClr val="tx1"/>
                </a:solidFill>
              </a:rPr>
              <a:t>brightly coloured</a:t>
            </a:r>
            <a:r>
              <a:rPr lang="en-GB" altLang="en-US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Picture 2" descr="https://lh6.googleusercontent.com/yXOYiWcZl7stWRpKRmCS5l_p5kDzIHtr1G-p6CYMa4JrRP38n7Yb5YJFyft5508SyxztLMz3bteOZGaVDpxI1oWIeYJgoCoy1vnixQeLxbrf8lg0ik53X6ezohWCkOxofawTtCYVyBA">
            <a:extLst/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6"/>
          <a:stretch/>
        </p:blipFill>
        <p:spPr bwMode="auto">
          <a:xfrm>
            <a:off x="1963821" y="3343660"/>
            <a:ext cx="8087491" cy="2918918"/>
          </a:xfrm>
          <a:prstGeom prst="roundRect">
            <a:avLst>
              <a:gd name="adj" fmla="val 337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49500" y="2613026"/>
            <a:ext cx="3938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can be many colours, including yellow, red, pink, green, blue, orange and purple.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825876" y="4597401"/>
            <a:ext cx="1095375" cy="1006475"/>
            <a:chOff x="2301975" y="4597187"/>
            <a:chExt cx="1095155" cy="1006170"/>
          </a:xfrm>
        </p:grpSpPr>
        <p:sp>
          <p:nvSpPr>
            <p:cNvPr id="10262" name="TextBox 5"/>
            <p:cNvSpPr txBox="1">
              <a:spLocks noChangeArrowheads="1"/>
            </p:cNvSpPr>
            <p:nvPr/>
          </p:nvSpPr>
          <p:spPr bwMode="auto">
            <a:xfrm>
              <a:off x="2301975" y="4597187"/>
              <a:ext cx="1095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yellow</a:t>
              </a:r>
            </a:p>
          </p:txBody>
        </p:sp>
        <p:cxnSp>
          <p:nvCxnSpPr>
            <p:cNvPr id="14" name="Straight Arrow Connector 13"/>
            <p:cNvCxnSpPr>
              <a:stCxn id="10262" idx="2"/>
            </p:cNvCxnSpPr>
            <p:nvPr/>
          </p:nvCxnSpPr>
          <p:spPr>
            <a:xfrm flipH="1">
              <a:off x="2574970" y="4966963"/>
              <a:ext cx="274583" cy="6363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632076" y="4291014"/>
            <a:ext cx="1095375" cy="993775"/>
            <a:chOff x="1107586" y="4290853"/>
            <a:chExt cx="1095155" cy="994085"/>
          </a:xfrm>
        </p:grpSpPr>
        <p:sp>
          <p:nvSpPr>
            <p:cNvPr id="10260" name="TextBox 8"/>
            <p:cNvSpPr txBox="1">
              <a:spLocks noChangeArrowheads="1"/>
            </p:cNvSpPr>
            <p:nvPr/>
          </p:nvSpPr>
          <p:spPr bwMode="auto">
            <a:xfrm>
              <a:off x="1107586" y="4290853"/>
              <a:ext cx="1095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green</a:t>
              </a:r>
            </a:p>
          </p:txBody>
        </p:sp>
        <p:cxnSp>
          <p:nvCxnSpPr>
            <p:cNvPr id="16" name="Straight Arrow Connector 15"/>
            <p:cNvCxnSpPr>
              <a:stCxn id="10260" idx="2"/>
            </p:cNvCxnSpPr>
            <p:nvPr/>
          </p:nvCxnSpPr>
          <p:spPr>
            <a:xfrm>
              <a:off x="1655164" y="4660855"/>
              <a:ext cx="131736" cy="6240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019676" y="4719639"/>
            <a:ext cx="1095375" cy="1006475"/>
            <a:chOff x="3496364" y="4719618"/>
            <a:chExt cx="1095155" cy="1006170"/>
          </a:xfrm>
        </p:grpSpPr>
        <p:sp>
          <p:nvSpPr>
            <p:cNvPr id="10258" name="TextBox 7"/>
            <p:cNvSpPr txBox="1">
              <a:spLocks noChangeArrowheads="1"/>
            </p:cNvSpPr>
            <p:nvPr/>
          </p:nvSpPr>
          <p:spPr bwMode="auto">
            <a:xfrm>
              <a:off x="3496364" y="4719618"/>
              <a:ext cx="1095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pink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3769359" y="5089393"/>
              <a:ext cx="274583" cy="6363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378576" y="4162426"/>
            <a:ext cx="1095375" cy="919163"/>
            <a:chOff x="4854969" y="4161725"/>
            <a:chExt cx="1095155" cy="919716"/>
          </a:xfrm>
        </p:grpSpPr>
        <p:sp>
          <p:nvSpPr>
            <p:cNvPr id="10256" name="TextBox 10"/>
            <p:cNvSpPr txBox="1">
              <a:spLocks noChangeArrowheads="1"/>
            </p:cNvSpPr>
            <p:nvPr/>
          </p:nvSpPr>
          <p:spPr bwMode="auto">
            <a:xfrm>
              <a:off x="4854969" y="4161725"/>
              <a:ext cx="1095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orange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400959" y="4538189"/>
              <a:ext cx="201573" cy="5432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708901" y="4291014"/>
            <a:ext cx="1095375" cy="911225"/>
            <a:chOff x="6184593" y="4290888"/>
            <a:chExt cx="1095155" cy="910564"/>
          </a:xfrm>
        </p:grpSpPr>
        <p:sp>
          <p:nvSpPr>
            <p:cNvPr id="10254" name="TextBox 9"/>
            <p:cNvSpPr txBox="1">
              <a:spLocks noChangeArrowheads="1"/>
            </p:cNvSpPr>
            <p:nvPr/>
          </p:nvSpPr>
          <p:spPr bwMode="auto">
            <a:xfrm>
              <a:off x="6184593" y="4290888"/>
              <a:ext cx="1095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blue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775024" y="4657334"/>
              <a:ext cx="199985" cy="54411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8266114" y="3684589"/>
            <a:ext cx="1093787" cy="935037"/>
            <a:chOff x="6741403" y="3684946"/>
            <a:chExt cx="1095155" cy="934165"/>
          </a:xfrm>
        </p:grpSpPr>
        <p:sp>
          <p:nvSpPr>
            <p:cNvPr id="10252" name="TextBox 6"/>
            <p:cNvSpPr txBox="1">
              <a:spLocks noChangeArrowheads="1"/>
            </p:cNvSpPr>
            <p:nvPr/>
          </p:nvSpPr>
          <p:spPr bwMode="auto">
            <a:xfrm>
              <a:off x="6741403" y="3684946"/>
              <a:ext cx="1095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red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7278649" y="4075107"/>
              <a:ext cx="200275" cy="5440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4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Is a Coral Reef?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386013" y="1701800"/>
            <a:ext cx="622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Coral reefs are mostly found in tropical oceans.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86014" y="2457451"/>
            <a:ext cx="5538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are mostly found in </a:t>
            </a:r>
            <a:r>
              <a:rPr lang="en-GB" altLang="en-US" b="1">
                <a:solidFill>
                  <a:schemeClr val="tx1"/>
                </a:solidFill>
              </a:rPr>
              <a:t>shallow waters </a:t>
            </a:r>
            <a:r>
              <a:rPr lang="en-GB" altLang="en-US">
                <a:solidFill>
                  <a:schemeClr val="tx1"/>
                </a:solidFill>
              </a:rPr>
              <a:t>because they need sunlight to help them grow. </a:t>
            </a:r>
          </a:p>
        </p:txBody>
      </p:sp>
      <p:pic>
        <p:nvPicPr>
          <p:cNvPr id="1126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088" y="2457450"/>
            <a:ext cx="330835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3901" y="1301751"/>
            <a:ext cx="171767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6" y="3541713"/>
            <a:ext cx="328612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0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Coral Reef Fun Facts!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2447925" y="1670050"/>
            <a:ext cx="414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A group of corals is called a </a:t>
            </a:r>
            <a:r>
              <a:rPr lang="en-GB" altLang="en-US" b="1">
                <a:solidFill>
                  <a:schemeClr val="tx1"/>
                </a:solidFill>
              </a:rPr>
              <a:t>colony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47925" y="2359025"/>
            <a:ext cx="79009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Coral reefs are home to millions of different types of creatures!          These include fish, lobsters, clams, octopuses, seahorses and sea turtles.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47926" y="3325813"/>
            <a:ext cx="7656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Coral reefs feed at night-time. They have small </a:t>
            </a:r>
            <a:r>
              <a:rPr lang="en-GB" altLang="en-US" b="1">
                <a:solidFill>
                  <a:schemeClr val="tx1"/>
                </a:solidFill>
              </a:rPr>
              <a:t>stinging tentacles </a:t>
            </a:r>
            <a:r>
              <a:rPr lang="en-GB" altLang="en-US">
                <a:solidFill>
                  <a:schemeClr val="tx1"/>
                </a:solidFill>
              </a:rPr>
              <a:t>which they use to catch their prey.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47926" y="4291014"/>
            <a:ext cx="7326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The oldest living coral reef was over 4000 years old!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47926" y="4979988"/>
            <a:ext cx="7529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Corals are used in many different medicines.</a:t>
            </a:r>
          </a:p>
        </p:txBody>
      </p:sp>
    </p:spTree>
    <p:extLst>
      <p:ext uri="{BB962C8B-B14F-4D97-AF65-F5344CB8AC3E}">
        <p14:creationId xmlns:p14="http://schemas.microsoft.com/office/powerpoint/2010/main" val="20660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The Great Barrier Reef 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533650" y="1724025"/>
            <a:ext cx="708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</a:t>
            </a:r>
            <a:r>
              <a:rPr lang="en-GB" altLang="en-US" b="1">
                <a:solidFill>
                  <a:schemeClr val="tx1"/>
                </a:solidFill>
              </a:rPr>
              <a:t>Great Barrier Reef </a:t>
            </a:r>
            <a:r>
              <a:rPr lang="en-GB" altLang="en-US">
                <a:solidFill>
                  <a:schemeClr val="tx1"/>
                </a:solidFill>
              </a:rPr>
              <a:t>is the largest coral reef in the world.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33651" y="2451101"/>
            <a:ext cx="3763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in the </a:t>
            </a:r>
            <a:r>
              <a:rPr lang="en-GB" altLang="en-US" b="1">
                <a:solidFill>
                  <a:schemeClr val="tx1"/>
                </a:solidFill>
              </a:rPr>
              <a:t>Coral Sea</a:t>
            </a:r>
            <a:r>
              <a:rPr lang="en-GB" altLang="en-US">
                <a:solidFill>
                  <a:schemeClr val="tx1"/>
                </a:solidFill>
              </a:rPr>
              <a:t>, off the coast of </a:t>
            </a:r>
            <a:r>
              <a:rPr lang="en-GB" altLang="en-US" b="1">
                <a:solidFill>
                  <a:schemeClr val="tx1"/>
                </a:solidFill>
              </a:rPr>
              <a:t>Queensland in Australia</a:t>
            </a:r>
            <a:r>
              <a:rPr lang="en-GB" altLang="en-US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33651" y="3455988"/>
            <a:ext cx="3444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more than 1600 miles long and can be seen from space!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898" y="3184452"/>
            <a:ext cx="3848986" cy="2886739"/>
          </a:xfrm>
          <a:prstGeom prst="roundRect">
            <a:avLst>
              <a:gd name="adj" fmla="val 3816"/>
            </a:avLst>
          </a:prstGeom>
        </p:spPr>
      </p:pic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6186488" y="6070600"/>
            <a:ext cx="373221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tx1"/>
                </a:solidFill>
                <a:latin typeface="Tuffy" pitchFamily="34" charset="0"/>
                <a:cs typeface="Tuffy" pitchFamily="34" charset="0"/>
              </a:rPr>
              <a:t>Photo courtesy of Taylor, Dream It. Do It. 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27663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1712" y="2045368"/>
            <a:ext cx="7639050" cy="3092117"/>
          </a:xfrm>
          <a:prstGeom prst="roundRect">
            <a:avLst>
              <a:gd name="adj" fmla="val 4994"/>
            </a:avLst>
          </a:prstGeom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Where Is the Great Barrier Reef?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175626" y="4667251"/>
            <a:ext cx="1743075" cy="1484313"/>
            <a:chOff x="6650960" y="4667693"/>
            <a:chExt cx="1743740" cy="1483331"/>
          </a:xfrm>
        </p:grpSpPr>
        <p:sp>
          <p:nvSpPr>
            <p:cNvPr id="14344" name="TextBox 4"/>
            <p:cNvSpPr txBox="1">
              <a:spLocks noChangeArrowheads="1"/>
            </p:cNvSpPr>
            <p:nvPr/>
          </p:nvSpPr>
          <p:spPr bwMode="auto">
            <a:xfrm>
              <a:off x="6650960" y="5504693"/>
              <a:ext cx="17437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Great Barrier Reef</a:t>
              </a:r>
            </a:p>
          </p:txBody>
        </p:sp>
        <p:cxnSp>
          <p:nvCxnSpPr>
            <p:cNvPr id="7" name="Straight Arrow Connector 6"/>
            <p:cNvCxnSpPr>
              <a:stCxn id="14344" idx="0"/>
            </p:cNvCxnSpPr>
            <p:nvPr/>
          </p:nvCxnSpPr>
          <p:spPr>
            <a:xfrm flipH="1" flipV="1">
              <a:off x="7421192" y="4667693"/>
              <a:ext cx="101639" cy="837645"/>
            </a:xfrm>
            <a:prstGeom prst="straightConnector1">
              <a:avLst/>
            </a:prstGeom>
            <a:ln w="38100">
              <a:solidFill>
                <a:srgbClr val="EA4C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756276" y="1325564"/>
            <a:ext cx="1743075" cy="1482725"/>
            <a:chOff x="4231757" y="1325150"/>
            <a:chExt cx="1743740" cy="1483065"/>
          </a:xfrm>
        </p:grpSpPr>
        <p:sp>
          <p:nvSpPr>
            <p:cNvPr id="14342" name="TextBox 3"/>
            <p:cNvSpPr txBox="1">
              <a:spLocks noChangeArrowheads="1"/>
            </p:cNvSpPr>
            <p:nvPr/>
          </p:nvSpPr>
          <p:spPr bwMode="auto">
            <a:xfrm>
              <a:off x="4231757" y="1325150"/>
              <a:ext cx="17437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United Kingdom</a:t>
              </a:r>
            </a:p>
          </p:txBody>
        </p:sp>
        <p:cxnSp>
          <p:nvCxnSpPr>
            <p:cNvPr id="8" name="Straight Arrow Connector 7"/>
            <p:cNvCxnSpPr>
              <a:stCxn id="14342" idx="2"/>
            </p:cNvCxnSpPr>
            <p:nvPr/>
          </p:nvCxnSpPr>
          <p:spPr>
            <a:xfrm flipH="1">
              <a:off x="4338161" y="1971410"/>
              <a:ext cx="765467" cy="836805"/>
            </a:xfrm>
            <a:prstGeom prst="straightConnector1">
              <a:avLst/>
            </a:prstGeom>
            <a:ln w="38100">
              <a:solidFill>
                <a:srgbClr val="EA4C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52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Where Is the Great Barrier Reef?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5507038" y="1384300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Australia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2975" y="1750840"/>
            <a:ext cx="5656520" cy="4396182"/>
          </a:xfrm>
          <a:prstGeom prst="roundRect">
            <a:avLst>
              <a:gd name="adj" fmla="val 3356"/>
            </a:avLst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958139" y="2057400"/>
            <a:ext cx="2460625" cy="1054100"/>
            <a:chOff x="5932968" y="5428470"/>
            <a:chExt cx="2461732" cy="1053981"/>
          </a:xfrm>
        </p:grpSpPr>
        <p:sp>
          <p:nvSpPr>
            <p:cNvPr id="15366" name="TextBox 5"/>
            <p:cNvSpPr txBox="1">
              <a:spLocks noChangeArrowheads="1"/>
            </p:cNvSpPr>
            <p:nvPr/>
          </p:nvSpPr>
          <p:spPr bwMode="auto">
            <a:xfrm>
              <a:off x="6650960" y="5428470"/>
              <a:ext cx="17437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Great Barrier Reef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932968" y="5709426"/>
              <a:ext cx="1073633" cy="773025"/>
            </a:xfrm>
            <a:prstGeom prst="straightConnector1">
              <a:avLst/>
            </a:prstGeom>
            <a:ln w="38100">
              <a:solidFill>
                <a:srgbClr val="EA4C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71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Threats to Coral Reefs 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481264" y="1617663"/>
            <a:ext cx="7570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Large areas of the Great Barrier Reef are beginning to die.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81263" y="2351089"/>
            <a:ext cx="3657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Some of the coral is also losing its bright colour and turning white (this is called </a:t>
            </a:r>
            <a:r>
              <a:rPr lang="en-GB" altLang="en-US" b="1">
                <a:solidFill>
                  <a:schemeClr val="tx1"/>
                </a:solidFill>
              </a:rPr>
              <a:t>bleaching</a:t>
            </a:r>
            <a:r>
              <a:rPr lang="en-GB" altLang="en-US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81264" y="3638551"/>
            <a:ext cx="3743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happening because the </a:t>
            </a:r>
            <a:r>
              <a:rPr lang="en-GB" altLang="en-US" b="1">
                <a:solidFill>
                  <a:schemeClr val="tx1"/>
                </a:solidFill>
              </a:rPr>
              <a:t>oceans </a:t>
            </a:r>
            <a:r>
              <a:rPr lang="en-GB" altLang="en-US">
                <a:solidFill>
                  <a:schemeClr val="tx1"/>
                </a:solidFill>
              </a:rPr>
              <a:t>are getting warmer.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4342" y="2604929"/>
            <a:ext cx="3593804" cy="3358836"/>
          </a:xfrm>
          <a:prstGeom prst="roundRect">
            <a:avLst>
              <a:gd name="adj" fmla="val 3024"/>
            </a:avLst>
          </a:prstGeom>
        </p:spPr>
      </p:pic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6584951" y="5964238"/>
            <a:ext cx="37322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tx1"/>
                </a:solidFill>
                <a:latin typeface="Tuffy" pitchFamily="34" charset="0"/>
                <a:cs typeface="Tuffy" pitchFamily="34" charset="0"/>
              </a:rPr>
              <a:t>Photo courtesy of oralCoE 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19298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349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Century Gothic</vt:lpstr>
      <vt:lpstr>Sassoon Infant Rg</vt:lpstr>
      <vt:lpstr>Tuffy</vt:lpstr>
      <vt:lpstr>Twinkl</vt:lpstr>
      <vt:lpstr>Twinkl SemiBold</vt:lpstr>
      <vt:lpstr>Wingdings 3</vt:lpstr>
      <vt:lpstr>Ion</vt:lpstr>
      <vt:lpstr>Life in a Coral Reef</vt:lpstr>
      <vt:lpstr>What Is a Coral Reef?</vt:lpstr>
      <vt:lpstr>What Does a Coral Reef Look Like?</vt:lpstr>
      <vt:lpstr>What Is a Coral Reef?</vt:lpstr>
      <vt:lpstr>Coral Reef Fun Facts!</vt:lpstr>
      <vt:lpstr>The Great Barrier Reef </vt:lpstr>
      <vt:lpstr>Where Is the Great Barrier Reef?</vt:lpstr>
      <vt:lpstr>Where Is the Great Barrier Reef?</vt:lpstr>
      <vt:lpstr>Threats to Coral Reefs </vt:lpstr>
    </vt:vector>
  </TitlesOfParts>
  <Company>Ashton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a Coral Reef</dc:title>
  <dc:creator>Julie Wigginton</dc:creator>
  <cp:lastModifiedBy>Julie Wigginton</cp:lastModifiedBy>
  <cp:revision>1</cp:revision>
  <dcterms:created xsi:type="dcterms:W3CDTF">2020-07-12T07:39:26Z</dcterms:created>
  <dcterms:modified xsi:type="dcterms:W3CDTF">2020-07-12T07:40:06Z</dcterms:modified>
</cp:coreProperties>
</file>